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4"/>
  </p:sldMasterIdLst>
  <p:notesMasterIdLst>
    <p:notesMasterId r:id="rId44"/>
  </p:notesMasterIdLst>
  <p:sldIdLst>
    <p:sldId id="256" r:id="rId5"/>
    <p:sldId id="380" r:id="rId6"/>
    <p:sldId id="383" r:id="rId7"/>
    <p:sldId id="384" r:id="rId8"/>
    <p:sldId id="386" r:id="rId9"/>
    <p:sldId id="382" r:id="rId10"/>
    <p:sldId id="388" r:id="rId11"/>
    <p:sldId id="381" r:id="rId12"/>
    <p:sldId id="408" r:id="rId13"/>
    <p:sldId id="428" r:id="rId14"/>
    <p:sldId id="410" r:id="rId15"/>
    <p:sldId id="379" r:id="rId16"/>
    <p:sldId id="400" r:id="rId17"/>
    <p:sldId id="399" r:id="rId18"/>
    <p:sldId id="425" r:id="rId19"/>
    <p:sldId id="422" r:id="rId20"/>
    <p:sldId id="423" r:id="rId21"/>
    <p:sldId id="414" r:id="rId22"/>
    <p:sldId id="424" r:id="rId23"/>
    <p:sldId id="415" r:id="rId24"/>
    <p:sldId id="419" r:id="rId25"/>
    <p:sldId id="378" r:id="rId26"/>
    <p:sldId id="420" r:id="rId27"/>
    <p:sldId id="405" r:id="rId28"/>
    <p:sldId id="404" r:id="rId29"/>
    <p:sldId id="413" r:id="rId30"/>
    <p:sldId id="411" r:id="rId31"/>
    <p:sldId id="412" r:id="rId32"/>
    <p:sldId id="427" r:id="rId33"/>
    <p:sldId id="403" r:id="rId34"/>
    <p:sldId id="421" r:id="rId35"/>
    <p:sldId id="416" r:id="rId36"/>
    <p:sldId id="417" r:id="rId37"/>
    <p:sldId id="401" r:id="rId38"/>
    <p:sldId id="426" r:id="rId39"/>
    <p:sldId id="418" r:id="rId40"/>
    <p:sldId id="406" r:id="rId41"/>
    <p:sldId id="429" r:id="rId42"/>
    <p:sldId id="362" r:id="rId4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75"/>
    <p:restoredTop sz="94707"/>
  </p:normalViewPr>
  <p:slideViewPr>
    <p:cSldViewPr snapToGrid="0">
      <p:cViewPr varScale="1">
        <p:scale>
          <a:sx n="83" d="100"/>
          <a:sy n="83" d="100"/>
        </p:scale>
        <p:origin x="43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C2527-AB49-B542-9286-714100F75B2A}" type="datetimeFigureOut">
              <a:rPr lang="it-IT" smtClean="0"/>
              <a:t>07/05/2026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A1995-FEFD-B44A-817D-CC826BBEA5DA}" type="slidenum">
              <a:rPr lang="it-IT" smtClean="0"/>
              <a:t>‹N›</a:t>
            </a:fld>
            <a:endParaRPr lang="it-IT"/>
          </a:p>
        </p:txBody>
      </p:sp>
    </p:spTree>
    <p:extLst>
      <p:ext uri="{BB962C8B-B14F-4D97-AF65-F5344CB8AC3E}">
        <p14:creationId xmlns:p14="http://schemas.microsoft.com/office/powerpoint/2010/main" val="3941823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3CA1995-FEFD-B44A-817D-CC826BBEA5DA}" type="slidenum">
              <a:rPr lang="it-IT" smtClean="0"/>
              <a:t>1</a:t>
            </a:fld>
            <a:endParaRPr lang="it-IT"/>
          </a:p>
        </p:txBody>
      </p:sp>
    </p:spTree>
    <p:extLst>
      <p:ext uri="{BB962C8B-B14F-4D97-AF65-F5344CB8AC3E}">
        <p14:creationId xmlns:p14="http://schemas.microsoft.com/office/powerpoint/2010/main" val="2726909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3CA1995-FEFD-B44A-817D-CC826BBEA5DA}" type="slidenum">
              <a:rPr lang="it-IT" smtClean="0"/>
              <a:t>29</a:t>
            </a:fld>
            <a:endParaRPr lang="it-IT"/>
          </a:p>
        </p:txBody>
      </p:sp>
    </p:spTree>
    <p:extLst>
      <p:ext uri="{BB962C8B-B14F-4D97-AF65-F5344CB8AC3E}">
        <p14:creationId xmlns:p14="http://schemas.microsoft.com/office/powerpoint/2010/main" val="1575760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5/7/2026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39607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5/7/2026</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2170748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5/7/2026</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067240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5/7/2026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532851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5/7/2026</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816974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5/7/2026</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07803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5/7/2026</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365969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5/7/2026</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457935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5/7/2026</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47346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5/7/2026</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1430786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5/7/2026</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‹N›</a:t>
            </a:fld>
            <a:endParaRPr lang="en-US"/>
          </a:p>
        </p:txBody>
      </p:sp>
    </p:spTree>
    <p:extLst>
      <p:ext uri="{BB962C8B-B14F-4D97-AF65-F5344CB8AC3E}">
        <p14:creationId xmlns:p14="http://schemas.microsoft.com/office/powerpoint/2010/main" val="3546914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5/7/2026</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‹N›</a:t>
            </a:fld>
            <a:endParaRPr lang="en-US"/>
          </a:p>
        </p:txBody>
      </p:sp>
    </p:spTree>
    <p:extLst>
      <p:ext uri="{BB962C8B-B14F-4D97-AF65-F5344CB8AC3E}">
        <p14:creationId xmlns:p14="http://schemas.microsoft.com/office/powerpoint/2010/main" val="8772732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5" r:id="rId6"/>
    <p:sldLayoutId id="2147483680" r:id="rId7"/>
    <p:sldLayoutId id="2147483681" r:id="rId8"/>
    <p:sldLayoutId id="2147483682" r:id="rId9"/>
    <p:sldLayoutId id="2147483684" r:id="rId10"/>
    <p:sldLayoutId id="2147483683"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5473D2-DD46-DFAF-84EC-264D6CE58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4EF6B3D-B1AD-BE59-2275-1EDFEDE863EB}"/>
              </a:ext>
            </a:extLst>
          </p:cNvPr>
          <p:cNvSpPr>
            <a:spLocks noGrp="1"/>
          </p:cNvSpPr>
          <p:nvPr>
            <p:ph type="ctrTitle"/>
          </p:nvPr>
        </p:nvSpPr>
        <p:spPr>
          <a:xfrm>
            <a:off x="558800" y="883920"/>
            <a:ext cx="7030720" cy="1971040"/>
          </a:xfrm>
          <a:ln>
            <a:solidFill>
              <a:srgbClr val="0070C0"/>
            </a:solidFill>
          </a:ln>
        </p:spPr>
        <p:txBody>
          <a:bodyPr>
            <a:normAutofit/>
          </a:bodyPr>
          <a:lstStyle/>
          <a:p>
            <a:r>
              <a:rPr lang="it-IT" sz="2400" dirty="0">
                <a:solidFill>
                  <a:srgbClr val="0070C0"/>
                </a:solidFill>
                <a:latin typeface="Bell MT" panose="02020503060305020303" pitchFamily="18" charset="0"/>
              </a:rPr>
              <a:t>LA GESTIONE DELLE CRITICITA’ DELL’APPALTO DI LAVORI PUBBLICI IN FASE DI ESECUZIONE </a:t>
            </a:r>
            <a:br>
              <a:rPr lang="it-IT" sz="2400" dirty="0">
                <a:solidFill>
                  <a:schemeClr val="accent2"/>
                </a:solidFill>
                <a:latin typeface="Bell MT" panose="02020503060305020303" pitchFamily="18" charset="0"/>
              </a:rPr>
            </a:br>
            <a:endParaRPr lang="it-IT" sz="2400" dirty="0"/>
          </a:p>
        </p:txBody>
      </p:sp>
      <p:sp>
        <p:nvSpPr>
          <p:cNvPr id="3" name="Sottotitolo 2">
            <a:extLst>
              <a:ext uri="{FF2B5EF4-FFF2-40B4-BE49-F238E27FC236}">
                <a16:creationId xmlns:a16="http://schemas.microsoft.com/office/drawing/2014/main" id="{0CC40E35-DA2B-5EC0-8940-089A98D2BAF3}"/>
              </a:ext>
            </a:extLst>
          </p:cNvPr>
          <p:cNvSpPr>
            <a:spLocks noGrp="1"/>
          </p:cNvSpPr>
          <p:nvPr>
            <p:ph type="subTitle" idx="1"/>
          </p:nvPr>
        </p:nvSpPr>
        <p:spPr>
          <a:xfrm>
            <a:off x="5400838" y="3853045"/>
            <a:ext cx="6257480" cy="421113"/>
          </a:xfrm>
        </p:spPr>
        <p:txBody>
          <a:bodyPr>
            <a:noAutofit/>
          </a:bodyPr>
          <a:lstStyle/>
          <a:p>
            <a:r>
              <a:rPr lang="it-IT" sz="2400" b="1" dirty="0"/>
              <a:t>Le modifiche dei contratti in corso d’esecuzione - 8 Maggio 2026</a:t>
            </a:r>
          </a:p>
          <a:p>
            <a:pPr algn="l"/>
            <a:endParaRPr lang="it-IT" sz="2400" b="1" dirty="0"/>
          </a:p>
          <a:p>
            <a:r>
              <a:rPr lang="it-IT" sz="2400" b="1" dirty="0"/>
              <a:t>A cura di: Avv. Massimo Frontoni</a:t>
            </a:r>
          </a:p>
        </p:txBody>
      </p:sp>
      <p:pic>
        <p:nvPicPr>
          <p:cNvPr id="4" name="Immagine 3"/>
          <p:cNvPicPr>
            <a:picLocks noChangeAspect="1"/>
          </p:cNvPicPr>
          <p:nvPr/>
        </p:nvPicPr>
        <p:blipFill>
          <a:blip r:embed="rId3"/>
          <a:stretch>
            <a:fillRect/>
          </a:stretch>
        </p:blipFill>
        <p:spPr>
          <a:xfrm>
            <a:off x="402028" y="4063601"/>
            <a:ext cx="2298391" cy="1971040"/>
          </a:xfrm>
          <a:prstGeom prst="rect">
            <a:avLst/>
          </a:prstGeom>
        </p:spPr>
      </p:pic>
    </p:spTree>
    <p:extLst>
      <p:ext uri="{BB962C8B-B14F-4D97-AF65-F5344CB8AC3E}">
        <p14:creationId xmlns:p14="http://schemas.microsoft.com/office/powerpoint/2010/main" val="1773240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0630" y="283132"/>
            <a:ext cx="11728578" cy="5601533"/>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LA REVISIONE PREZZI: il Decreto direttoriale MIT n.743 del 30.3.2026</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Il testo del decreto Direttoriale sembrerebbe autorizzare una lettura della disciplina transitoria in parte non espressamente prevista dalla norma. Sembrerebbe infatti potersi applicare un vero e proprio “cambio in corsa” della normativa applicabile ai contratti già aggiudicati e stipulati, e quindi non solo a quelli per cui il contratto non è stato ancora sottoscritto, ma anche per quelli in cui i lavori sono in corso. </a:t>
            </a:r>
          </a:p>
          <a:p>
            <a:pPr marL="285750" indent="-285750" algn="just">
              <a:buFont typeface="Wingdings" panose="05000000000000000000" pitchFamily="2" charset="2"/>
              <a:buChar char="Ø"/>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L’art. 2 del Decreto direttoriale prevede un primo comma che sembra in linea con quella che sembrava fino a ieri l’interpretazione corretta dell’art 16 dell’Allegato II bis:</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b="1" dirty="0">
                <a:latin typeface="Times New Roman" panose="02020603050405020304" pitchFamily="18" charset="0"/>
                <a:ea typeface="Calibri" panose="020F0502020204030204" pitchFamily="34" charset="0"/>
                <a:cs typeface="Times New Roman" panose="02020603050405020304" pitchFamily="18" charset="0"/>
              </a:rPr>
              <a:t>“1. Le disposizioni di cui al presente decreto si applicano alle procedure di affidamento avviate a decorrere dalla data di acquisto di efficacia del presente decreto mediante pubblicazione di un bando o avviso di indizione di gara, trasmissione di un invito o adozione di una determina a contrarre.”</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dirty="0">
                <a:latin typeface="Times New Roman" panose="02020603050405020304" pitchFamily="18" charset="0"/>
                <a:ea typeface="Calibri" panose="020F0502020204030204" pitchFamily="34" charset="0"/>
                <a:cs typeface="Times New Roman" panose="02020603050405020304" pitchFamily="18" charset="0"/>
              </a:rPr>
              <a:t>Tuttavia, il comma successivo contiene tale ulteriore disposizione transitoria:</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dirty="0">
                <a:latin typeface="Times New Roman" panose="02020603050405020304" pitchFamily="18" charset="0"/>
                <a:ea typeface="Calibri" panose="020F0502020204030204" pitchFamily="34" charset="0"/>
                <a:cs typeface="Times New Roman" panose="02020603050405020304" pitchFamily="18" charset="0"/>
              </a:rPr>
              <a:t>“2. Nei limiti del quadro economico dell’opera, sulla base di quanto previsto dall’articolo 5, comma 1, </a:t>
            </a:r>
            <a:r>
              <a:rPr lang="it-IT" sz="1400" dirty="0" err="1">
                <a:latin typeface="Times New Roman" panose="02020603050405020304" pitchFamily="18" charset="0"/>
                <a:ea typeface="Calibri" panose="020F0502020204030204" pitchFamily="34" charset="0"/>
                <a:cs typeface="Times New Roman" panose="02020603050405020304" pitchFamily="18" charset="0"/>
              </a:rPr>
              <a:t>lett</a:t>
            </a:r>
            <a:r>
              <a:rPr lang="it-IT" sz="1400" dirty="0">
                <a:latin typeface="Times New Roman" panose="02020603050405020304" pitchFamily="18" charset="0"/>
                <a:ea typeface="Calibri" panose="020F0502020204030204" pitchFamily="34" charset="0"/>
                <a:cs typeface="Times New Roman" panose="02020603050405020304" pitchFamily="18" charset="0"/>
              </a:rPr>
              <a:t>. e) n. 6 dell’Allegato I.7 del Codice, le Stazioni appaltanti </a:t>
            </a:r>
            <a:r>
              <a:rPr lang="it-IT" sz="1400" b="1" u="sng" dirty="0">
                <a:latin typeface="Times New Roman" panose="02020603050405020304" pitchFamily="18" charset="0"/>
                <a:ea typeface="Calibri" panose="020F0502020204030204" pitchFamily="34" charset="0"/>
                <a:cs typeface="Times New Roman" panose="02020603050405020304" pitchFamily="18" charset="0"/>
              </a:rPr>
              <a:t>possono applicare convenzionalmente</a:t>
            </a:r>
            <a:r>
              <a:rPr lang="it-IT" sz="1400" dirty="0">
                <a:latin typeface="Times New Roman" panose="02020603050405020304" pitchFamily="18" charset="0"/>
                <a:ea typeface="Calibri" panose="020F0502020204030204" pitchFamily="34" charset="0"/>
                <a:cs typeface="Times New Roman" panose="02020603050405020304" pitchFamily="18" charset="0"/>
              </a:rPr>
              <a:t> gli indici ISTAT di cui all’articolo 1 anche:</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dirty="0">
                <a:latin typeface="Times New Roman" panose="02020603050405020304" pitchFamily="18" charset="0"/>
                <a:ea typeface="Calibri" panose="020F0502020204030204" pitchFamily="34" charset="0"/>
                <a:cs typeface="Times New Roman" panose="02020603050405020304" pitchFamily="18" charset="0"/>
              </a:rPr>
              <a:t>a)	alle procedure di affidamento, relative ai contratti non ancora stipulati, anche in deroga alle clausole di revisione prezzi previste dal bando o dall’avviso, pubblicati prima della entrata in efficacia del presente decreto, ovvero, in caso di procedure senza pubblicazione di bando o avvisi, a quelle, in relazione alle quali, alla data di entrata in efficacia del presente decreto, siano già stati inviati gli avvisi a presentare offerte;</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dirty="0">
                <a:latin typeface="Times New Roman" panose="02020603050405020304" pitchFamily="18" charset="0"/>
                <a:ea typeface="Calibri" panose="020F0502020204030204" pitchFamily="34" charset="0"/>
                <a:cs typeface="Times New Roman" panose="02020603050405020304" pitchFamily="18" charset="0"/>
              </a:rPr>
              <a:t>b)	alle procedure di affidamento, relative ai contratti in corso di esecuzione con riferimento agli stati di avanzamento dei lavori afferenti alle lavorazioni eseguite e contabilizzate dal direttore dei lavori ovvero annotate, sotto la responsabilità dello stesso, nel libretto delle misure a far data dalla entrata in efficacia del presente decreto, anche in deroga alle clausole di revisione prezzi inserite nei medesimi contratti in essere”.</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7226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0630" y="283132"/>
            <a:ext cx="11728578" cy="10710624"/>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Il Decreto direttoriale MIT n.743 del 30.3.2026: conseguenze applicative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q"/>
            </a:pPr>
            <a:r>
              <a:rPr lang="it-IT" sz="1400" spc="-10" dirty="0">
                <a:latin typeface="Times New Roman" panose="02020603050405020304" pitchFamily="18" charset="0"/>
                <a:ea typeface="Calibri" panose="020F0502020204030204" pitchFamily="34" charset="0"/>
                <a:cs typeface="Times New Roman" panose="02020603050405020304" pitchFamily="18" charset="0"/>
              </a:rPr>
              <a:t>La pubblicazione del decreto segnerebbe la data in cui il nuovo regime si sovrascrive al precedente anche per i contratti precedenti (regolati dal nuovo codice)  banditi quindi tra il 1 luglio 2023 e il 28 aprile 2026 con prevalenza anche rispetto alle clausole previste nel contratto.</a:t>
            </a:r>
          </a:p>
          <a:p>
            <a:pPr marL="285750" indent="-285750" algn="just">
              <a:lnSpc>
                <a:spcPct val="125000"/>
              </a:lnSpc>
              <a:buFont typeface="Wingdings" panose="05000000000000000000" pitchFamily="2" charset="2"/>
              <a:buChar char="q"/>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q"/>
            </a:pPr>
            <a:r>
              <a:rPr lang="it-IT" sz="1400" spc="-10" dirty="0">
                <a:latin typeface="Times New Roman" panose="02020603050405020304" pitchFamily="18" charset="0"/>
                <a:ea typeface="Calibri" panose="020F0502020204030204" pitchFamily="34" charset="0"/>
                <a:cs typeface="Times New Roman" panose="02020603050405020304" pitchFamily="18" charset="0"/>
              </a:rPr>
              <a:t>Poiché peraltro per la individuazione degli indici sintetici l’allegato II bis prevede una complessa attività di valutazione ponderale di competenza del progettista (teoricamente da compiersi prima di mettere in gara il progetto), questa “applicazione in corsa” del nuovo criterio di calcolo revisionale basato sulla individuazione dei nuovi indici sintetici (sempre che sia una interpretazione amministrativa legittima del dettato della norma di legge) rischia di creare ritardi ed incertezze nel dimensionamento della revisione prezzi spettante per gli appalti in corso di esecuzione, nonché contenziosi.</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q"/>
            </a:pPr>
            <a:r>
              <a:rPr lang="it-IT" sz="1400" spc="-10" dirty="0">
                <a:latin typeface="Times New Roman" panose="02020603050405020304" pitchFamily="18" charset="0"/>
                <a:ea typeface="Calibri" panose="020F0502020204030204" pitchFamily="34" charset="0"/>
                <a:cs typeface="Times New Roman" panose="02020603050405020304" pitchFamily="18" charset="0"/>
              </a:rPr>
              <a:t>In effetti la norma stabilisce che l’applicazione della nuova disciplina alle procedure di cui ai punti a) e b) è una facoltà della stazione appaltante che comunque sembra postulare la necessità di un accordo dell’appaltatore in tal senso potendosi interpretare la previsione </a:t>
            </a:r>
            <a:r>
              <a:rPr lang="it-IT" sz="1400" b="1" u="sng" spc="-10" dirty="0">
                <a:latin typeface="Times New Roman" panose="02020603050405020304" pitchFamily="18" charset="0"/>
                <a:ea typeface="Calibri" panose="020F0502020204030204" pitchFamily="34" charset="0"/>
                <a:cs typeface="Times New Roman" panose="02020603050405020304" pitchFamily="18" charset="0"/>
              </a:rPr>
              <a:t>“possono applicare convenzionalmente”. </a:t>
            </a:r>
            <a:r>
              <a:rPr lang="it-IT" sz="1400" spc="-10" dirty="0">
                <a:latin typeface="Times New Roman" panose="02020603050405020304" pitchFamily="18" charset="0"/>
                <a:ea typeface="Calibri" panose="020F0502020204030204" pitchFamily="34" charset="0"/>
                <a:cs typeface="Times New Roman" panose="02020603050405020304" pitchFamily="18" charset="0"/>
              </a:rPr>
              <a:t>In tale ottica interpretativa potrebbe contestarsi l’eventuale imposizione unilaterale.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v"/>
            </a:pPr>
            <a:r>
              <a:rPr lang="it-IT" sz="1400" spc="-10" dirty="0">
                <a:latin typeface="Times New Roman" panose="02020603050405020304" pitchFamily="18" charset="0"/>
                <a:ea typeface="Calibri" panose="020F0502020204030204" pitchFamily="34" charset="0"/>
                <a:cs typeface="Times New Roman" panose="02020603050405020304" pitchFamily="18" charset="0"/>
              </a:rPr>
              <a:t>Laddove “convenzionalmente” non volesse intendere “previo atto convenzionale/contrattuale” ma semplicemente “prendendo in considerazione quale valore convenzionale”, si avvalorerebbe l’opposta lettura di una automatica ed immediata sostituzione dei nuovi indici sintetici ai precedenti.</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10" dirty="0">
                <a:latin typeface="Times New Roman" panose="02020603050405020304" pitchFamily="18" charset="0"/>
                <a:ea typeface="Calibri" panose="020F0502020204030204" pitchFamily="34" charset="0"/>
                <a:cs typeface="Times New Roman" panose="02020603050405020304" pitchFamily="18" charset="0"/>
              </a:rPr>
              <a:t>Come pubblicato dall’Istat sul proprio sito, </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“Gli indici di costo per TOL sono resi disponibili su </a:t>
            </a:r>
            <a:r>
              <a:rPr lang="it-IT" sz="1400" i="1" spc="-10" dirty="0" err="1">
                <a:latin typeface="Times New Roman" panose="02020603050405020304" pitchFamily="18" charset="0"/>
                <a:ea typeface="Calibri" panose="020F0502020204030204" pitchFamily="34" charset="0"/>
                <a:cs typeface="Times New Roman" panose="02020603050405020304" pitchFamily="18" charset="0"/>
              </a:rPr>
              <a:t>IstatData</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 la piattaforma per la diffusione on line dei dati dell’Istat, all’interno della categoria Prezzi. È possibile reperire gli stessi indici anche dalla pagina web dedicata Indici Istat per Contratti Pubblici. Nella stessa pagina è reperibile la Nota informativa che descrive le principali caratteristiche degli indici, il dettaglio della loro composizione, delle fonti utilizzate e delle strutture di ponderazione.”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q"/>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q"/>
            </a:pPr>
            <a:r>
              <a:rPr lang="it-IT" sz="1400" spc="-10" dirty="0">
                <a:latin typeface="Times New Roman" panose="02020603050405020304" pitchFamily="18" charset="0"/>
                <a:ea typeface="Calibri" panose="020F0502020204030204" pitchFamily="34" charset="0"/>
                <a:cs typeface="Times New Roman" panose="02020603050405020304" pitchFamily="18" charset="0"/>
              </a:rPr>
              <a:t>L’individuazione degli indici sintetici di cui all’allegato II bis prevede una complessa attività di valutazione ponderale di competenza del progettista (teoricamente da compiersi prima di mettere in gara il progetto).</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lgn="just">
              <a:lnSpc>
                <a:spcPct val="125000"/>
              </a:lnSpc>
              <a:buFont typeface="Wingdings" panose="05000000000000000000" pitchFamily="2" charset="2"/>
              <a:buChar char="Ø"/>
            </a:pPr>
            <a:r>
              <a:rPr lang="it-IT" sz="1400" spc="-10" dirty="0">
                <a:latin typeface="Times New Roman" panose="02020603050405020304" pitchFamily="18" charset="0"/>
                <a:ea typeface="Calibri" panose="020F0502020204030204" pitchFamily="34" charset="0"/>
                <a:cs typeface="Times New Roman" panose="02020603050405020304" pitchFamily="18" charset="0"/>
              </a:rPr>
              <a:t> L’applicazione del nuovo criterio di calcolo revisionale basato sulla individuazione dei nuovi indici sintetici (sempre che sia una interpretazione amministrativa legittima del dettato della norma di legge) rischia di creare ritardi ed incertezze nel dimensionamento della revisione prezzi spettante per gli appalti in corso di esecuzione, nonché contenziosi</a:t>
            </a:r>
          </a:p>
          <a:p>
            <a:pPr marL="742950" lvl="1" indent="-285750" algn="just">
              <a:lnSpc>
                <a:spcPct val="125000"/>
              </a:lnSpc>
              <a:buFont typeface="Wingdings" panose="05000000000000000000" pitchFamily="2" charset="2"/>
              <a:buChar char="Ø"/>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lgn="just">
              <a:lnSpc>
                <a:spcPct val="125000"/>
              </a:lnSpc>
              <a:buFont typeface="Wingdings" panose="05000000000000000000" pitchFamily="2" charset="2"/>
              <a:buChar char="Ø"/>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spc="-10" dirty="0">
                <a:latin typeface="Times New Roman" panose="02020603050405020304" pitchFamily="18" charset="0"/>
                <a:ea typeface="Calibri" panose="020F0502020204030204" pitchFamily="34" charset="0"/>
                <a:cs typeface="Times New Roman" panose="02020603050405020304" pitchFamily="18" charset="0"/>
              </a:rPr>
              <a:t>“Gli indici di costo per TOL sono resi disponibili su </a:t>
            </a:r>
            <a:r>
              <a:rPr lang="it-IT" sz="1400" i="1" spc="-10" dirty="0" err="1">
                <a:latin typeface="Times New Roman" panose="02020603050405020304" pitchFamily="18" charset="0"/>
                <a:ea typeface="Calibri" panose="020F0502020204030204" pitchFamily="34" charset="0"/>
                <a:cs typeface="Times New Roman" panose="02020603050405020304" pitchFamily="18" charset="0"/>
              </a:rPr>
              <a:t>IstatData</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 la piattaforma per la diffusione on line dei dati dell’Istat, all’interno della categoria Prezzi. È possibile reperire gli stessi indici anche dalla pagina web dedicata Indici Istat per Contratti Pubblici. Nella stessa pagina è reperibile la Nota informativa che descrive le principali caratteristiche degli indici, il dettaglio della loro composizione, delle fonti utilizzate e delle strutture di ponderazione.”</a:t>
            </a:r>
          </a:p>
          <a:p>
            <a:pPr algn="just"/>
            <a:endParaRPr lang="it-IT" sz="1400" i="1" spc="-10" dirty="0">
              <a:latin typeface="Times New Roman" panose="02020603050405020304" pitchFamily="18" charset="0"/>
              <a:ea typeface="Calibri" panose="020F0502020204030204" pitchFamily="34" charset="0"/>
              <a:cs typeface="Times New Roman" panose="02020603050405020304" pitchFamily="18" charset="0"/>
            </a:endParaRPr>
          </a:p>
          <a:p>
            <a:pPr algn="just"/>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7548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4139595"/>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modifiche e varianti contrattuali </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comma 1,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35" dirty="0">
                <a:latin typeface="Times New Roman" panose="02020603050405020304" pitchFamily="18" charset="0"/>
                <a:ea typeface="Calibri" panose="020F0502020204030204" pitchFamily="34" charset="0"/>
                <a:cs typeface="Times New Roman" panose="02020603050405020304" pitchFamily="18" charset="0"/>
              </a:rPr>
              <a:t>1. Fermo quanto previsto dall’articolo 60 per le clausole di revisione dei prezzi, i contratti di appalto possono essere modificati senza una nuova procedura di affidamento nei casi seguenti, sempre che, nelle ipotesi previste dalle lettere a) </a:t>
            </a:r>
            <a:r>
              <a:rPr lang="it-IT" sz="1400" spc="-10" dirty="0">
                <a:latin typeface="Times New Roman" panose="02020603050405020304" pitchFamily="18" charset="0"/>
                <a:ea typeface="Calibri" panose="020F0502020204030204" pitchFamily="34" charset="0"/>
                <a:cs typeface="Times New Roman" panose="02020603050405020304" pitchFamily="18" charset="0"/>
              </a:rPr>
              <a:t>e c), nonostante le modifiche, la struttura del contratto o dell’accordo quadro e l’operazione economica sottesa possano ritenersi inalterate: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28600" indent="-228600" algn="just">
              <a:lnSpc>
                <a:spcPct val="125000"/>
              </a:lnSpc>
              <a:buAutoNum type="alphaL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se le modifiche, a prescindere dal loro valore monetario, sono state previste in clausole chiare, precise e inequivocabili dei documenti di gara iniziali, che possono consistere anche in clausole di opzione; per i contratti relativi a servizi o forniture stipulati dai soggetti aggregatori restano ferme le disposizioni di cui all’articolo 1, comma 511, della legge 28 dicembre 2015, n. 208 (c.d. Legge di stabilità 2016);</a:t>
            </a:r>
          </a:p>
          <a:p>
            <a:pPr marL="228600" indent="-228600" algn="just">
              <a:lnSpc>
                <a:spcPct val="125000"/>
              </a:lnSpc>
              <a:buAutoNum type="alphaLcParenR"/>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b="1" spc="-1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L’ART. 120, comma 1, </a:t>
            </a:r>
            <a:r>
              <a:rPr lang="it-IT" sz="1400" b="1" spc="-1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lett</a:t>
            </a:r>
            <a:r>
              <a:rPr lang="it-IT" sz="1400" b="1" spc="-1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a:t>
            </a:r>
            <a:r>
              <a:rPr lang="it-IT" sz="1400" spc="-10" dirty="0">
                <a:latin typeface="Times New Roman" panose="02020603050405020304" pitchFamily="18" charset="0"/>
                <a:ea typeface="Calibri" panose="020F0502020204030204" pitchFamily="34" charset="0"/>
                <a:cs typeface="Times New Roman" panose="02020603050405020304" pitchFamily="18" charset="0"/>
              </a:rPr>
              <a:t>, prevede la possibilità di apportare modifiche, </a:t>
            </a:r>
            <a:r>
              <a:rPr lang="it-IT" sz="1400" b="1" u="sng" spc="-10" dirty="0">
                <a:latin typeface="Times New Roman" panose="02020603050405020304" pitchFamily="18" charset="0"/>
                <a:ea typeface="Calibri" panose="020F0502020204030204" pitchFamily="34" charset="0"/>
                <a:cs typeface="Times New Roman" panose="02020603050405020304" pitchFamily="18" charset="0"/>
              </a:rPr>
              <a:t>a prescindere dal loro valore monetario</a:t>
            </a:r>
            <a:r>
              <a:rPr lang="it-IT" sz="1400" spc="-10" dirty="0">
                <a:latin typeface="Times New Roman" panose="02020603050405020304" pitchFamily="18" charset="0"/>
                <a:ea typeface="Calibri" panose="020F0502020204030204" pitchFamily="34" charset="0"/>
                <a:cs typeface="Times New Roman" panose="02020603050405020304" pitchFamily="18" charset="0"/>
              </a:rPr>
              <a:t>, che siano state previste in clausole chiare, a precise e inequivocabili dei documenti di gara iniziali, che possono consistere anche in clausole di opzione, sempre che la struttura del contratto o dell'accordo quadro e l'operazione economica sottesa </a:t>
            </a:r>
            <a:r>
              <a:rPr lang="it-IT" sz="1400" b="1" u="sng" spc="-10" dirty="0">
                <a:latin typeface="Times New Roman" panose="02020603050405020304" pitchFamily="18" charset="0"/>
                <a:ea typeface="Calibri" panose="020F0502020204030204" pitchFamily="34" charset="0"/>
                <a:cs typeface="Times New Roman" panose="02020603050405020304" pitchFamily="18" charset="0"/>
              </a:rPr>
              <a:t>possano ritenersi inalterate.</a:t>
            </a:r>
          </a:p>
        </p:txBody>
      </p:sp>
    </p:spTree>
    <p:extLst>
      <p:ext uri="{BB962C8B-B14F-4D97-AF65-F5344CB8AC3E}">
        <p14:creationId xmlns:p14="http://schemas.microsoft.com/office/powerpoint/2010/main" val="3295229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01750" y="252652"/>
            <a:ext cx="11728578" cy="602472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modifiche e varianti contrattuali </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35" dirty="0">
                <a:latin typeface="Times New Roman" panose="02020603050405020304" pitchFamily="18" charset="0"/>
                <a:ea typeface="Calibri" panose="020F0502020204030204" pitchFamily="34" charset="0"/>
                <a:cs typeface="Times New Roman" panose="02020603050405020304" pitchFamily="18" charset="0"/>
              </a:rPr>
              <a:t>1. Fermo quanto previsto dall’articolo 60 per le clausole di revisione dei prezzi, i contratti di appalto possono essere modificati senza una nuova procedura di affidamento nei casi seguenti, sempre che, nelle ipotesi previste dalle lettere a) </a:t>
            </a:r>
            <a:r>
              <a:rPr lang="it-IT" sz="1400" spc="-10" dirty="0">
                <a:latin typeface="Times New Roman" panose="02020603050405020304" pitchFamily="18" charset="0"/>
                <a:ea typeface="Calibri" panose="020F0502020204030204" pitchFamily="34" charset="0"/>
                <a:cs typeface="Times New Roman" panose="02020603050405020304" pitchFamily="18" charset="0"/>
              </a:rPr>
              <a:t>e c), nonostante le modifiche, la struttura del contratto o dell’accordo quadro e l’operazione economica sottesa possano ritenersi inalterate: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10" dirty="0">
                <a:latin typeface="Times New Roman" panose="02020603050405020304" pitchFamily="18" charset="0"/>
                <a:ea typeface="Calibri" panose="020F0502020204030204" pitchFamily="34" charset="0"/>
                <a:cs typeface="Times New Roman" panose="02020603050405020304" pitchFamily="18" charset="0"/>
              </a:rPr>
              <a:t>b)  per la sopravvenuta necessità di lavori, servizi o forniture supplementari, non previsti nell’appalto iniziale, ove un cambiamento del contraente nel contempo:</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28600" indent="-228600" algn="just">
              <a:lnSpc>
                <a:spcPct val="125000"/>
              </a:lnSpc>
              <a:buAutoNum type="arabi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risulti impraticabile per motivi economici o tecnici;</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10" dirty="0">
                <a:latin typeface="Times New Roman" panose="02020603050405020304" pitchFamily="18" charset="0"/>
                <a:ea typeface="Calibri" panose="020F0502020204030204" pitchFamily="34" charset="0"/>
                <a:cs typeface="Times New Roman" panose="02020603050405020304" pitchFamily="18" charset="0"/>
              </a:rPr>
              <a:t>2) comporti per la stazione appaltante notevoli disagi o un sostanziale incremento dei costi;</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b="1" spc="-1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L’ART. 120, comma 1, </a:t>
            </a:r>
            <a:r>
              <a:rPr lang="it-IT" sz="1400" b="1" spc="-1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lett</a:t>
            </a:r>
            <a:r>
              <a:rPr lang="it-IT" sz="1400" b="1" spc="-1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b), </a:t>
            </a:r>
            <a:r>
              <a:rPr lang="it-IT" sz="1400" spc="-10" dirty="0">
                <a:latin typeface="Times New Roman" panose="02020603050405020304" pitchFamily="18" charset="0"/>
                <a:ea typeface="Calibri" panose="020F0502020204030204" pitchFamily="34" charset="0"/>
                <a:cs typeface="Times New Roman" panose="02020603050405020304" pitchFamily="18" charset="0"/>
              </a:rPr>
              <a:t>ammette le modifiche per la sopravvenuta necessità di lavori, servizi o forniture supplementari, non previsti nell'appalto iniziale, laddove un cambiamento del contraente: </a:t>
            </a:r>
          </a:p>
          <a:p>
            <a:pPr marL="285750" indent="-285750" algn="just">
              <a:lnSpc>
                <a:spcPct val="125000"/>
              </a:lnSpc>
              <a:buFont typeface="Wingdings" panose="05000000000000000000" pitchFamily="2" charset="2"/>
              <a:buChar char="Ø"/>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400050" indent="-400050" algn="just">
              <a:lnSpc>
                <a:spcPct val="125000"/>
              </a:lnSpc>
              <a:buFont typeface="+mj-lt"/>
              <a:buAutoNum type="romanLcPeriod"/>
            </a:pPr>
            <a:r>
              <a:rPr lang="it-IT" sz="1400" spc="-10" dirty="0">
                <a:latin typeface="Times New Roman" panose="02020603050405020304" pitchFamily="18" charset="0"/>
                <a:ea typeface="Calibri" panose="020F0502020204030204" pitchFamily="34" charset="0"/>
                <a:cs typeface="Times New Roman" panose="02020603050405020304" pitchFamily="18" charset="0"/>
              </a:rPr>
              <a:t>risulti impraticabile per motivi economici o tecnici; </a:t>
            </a:r>
          </a:p>
          <a:p>
            <a:pPr marL="400050" indent="-400050" algn="just">
              <a:lnSpc>
                <a:spcPct val="125000"/>
              </a:lnSpc>
              <a:buFont typeface="+mj-lt"/>
              <a:buAutoNum type="romanLcPeriod"/>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400050" indent="-400050" algn="just">
              <a:lnSpc>
                <a:spcPct val="125000"/>
              </a:lnSpc>
              <a:buFont typeface="+mj-lt"/>
              <a:buAutoNum type="romanLcPeriod"/>
            </a:pPr>
            <a:r>
              <a:rPr lang="it-IT" sz="1400" spc="-10" dirty="0">
                <a:latin typeface="Times New Roman" panose="02020603050405020304" pitchFamily="18" charset="0"/>
                <a:ea typeface="Calibri" panose="020F0502020204030204" pitchFamily="34" charset="0"/>
                <a:cs typeface="Times New Roman" panose="02020603050405020304" pitchFamily="18" charset="0"/>
              </a:rPr>
              <a:t>comporti per la stazione appaltante notevoli disagi o un sostanziale incremento dei costi; e comunque a condizione che l'eventuale aumento di prezzo non ecceda il 50 per cento del valore del contratto iniziale.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4155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5486117"/>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modifiche e varianti contrattuali </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10" dirty="0">
                <a:latin typeface="Times New Roman" panose="02020603050405020304" pitchFamily="18" charset="0"/>
                <a:ea typeface="Calibri" panose="020F0502020204030204" pitchFamily="34" charset="0"/>
                <a:cs typeface="Times New Roman" panose="02020603050405020304" pitchFamily="18" charset="0"/>
              </a:rPr>
              <a:t>c) per le varianti in corso d’opera, da intendersi come modifiche resesi necessarie in corso di esecuzione dell’appalto per effetto delle seguenti circostanze imprevedibili da parte della stazione appaltante, fatti salvi gli ulteriori casi previsti nella legislazione di settore: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25000"/>
              </a:lnSpc>
              <a:buFont typeface="+mj-lt"/>
              <a:buAutoNum type="arabi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le esigenze derivanti da nuove disposizioni legislative o regolamentari o da provvedimenti sopravvenuti di autorità o enti preposti alla tutela di interessi rilevanti;</a:t>
            </a:r>
          </a:p>
          <a:p>
            <a:pPr marL="342900" indent="-342900" algn="just">
              <a:lnSpc>
                <a:spcPct val="125000"/>
              </a:lnSpc>
              <a:buFont typeface="+mj-lt"/>
              <a:buAutoNum type="arabicParenR"/>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25000"/>
              </a:lnSpc>
              <a:buFont typeface="+mj-lt"/>
              <a:buAutoNum type="arabi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gli eventi naturali straordinari e imprevedibili e i casi di forza maggiore che incidono sui beni oggetto dell’intervento;</a:t>
            </a:r>
          </a:p>
          <a:p>
            <a:pPr marL="342900" indent="-342900" algn="just">
              <a:lnSpc>
                <a:spcPct val="125000"/>
              </a:lnSpc>
              <a:buFont typeface="+mj-lt"/>
              <a:buAutoNum type="arabicParenR"/>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25000"/>
              </a:lnSpc>
              <a:buFont typeface="+mj-lt"/>
              <a:buAutoNum type="arabi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i rinvenimenti, imprevisti o non prevedibili con la dovuta diligenza nella fase di progettazione;</a:t>
            </a:r>
          </a:p>
          <a:p>
            <a:pPr marL="342900" indent="-342900" algn="just">
              <a:lnSpc>
                <a:spcPct val="125000"/>
              </a:lnSpc>
              <a:buFont typeface="+mj-lt"/>
              <a:buAutoNum type="arabicParenR"/>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25000"/>
              </a:lnSpc>
              <a:buFont typeface="+mj-lt"/>
              <a:buAutoNum type="arabicParenR"/>
            </a:pPr>
            <a:r>
              <a:rPr lang="it-IT" sz="1400" spc="-10" dirty="0">
                <a:latin typeface="Times New Roman" panose="02020603050405020304" pitchFamily="18" charset="0"/>
                <a:ea typeface="Calibri" panose="020F0502020204030204" pitchFamily="34" charset="0"/>
                <a:cs typeface="Times New Roman" panose="02020603050405020304" pitchFamily="18" charset="0"/>
              </a:rPr>
              <a:t>le difficoltà di esecuzione derivanti da cause geologiche, idriche e simili, non prevedibili dalle parti in base alle conoscenze tecnico-scientifiche consolidate al momento della progettazione.</a:t>
            </a:r>
          </a:p>
          <a:p>
            <a:pPr algn="just">
              <a:lnSpc>
                <a:spcPct val="125000"/>
              </a:lnSpc>
            </a:pPr>
            <a:endParaRPr lang="it-IT" sz="1400"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trike="sngStrike" spc="-10" dirty="0">
                <a:latin typeface="Times New Roman" panose="02020603050405020304" pitchFamily="18" charset="0"/>
                <a:ea typeface="Calibri" panose="020F0502020204030204" pitchFamily="34" charset="0"/>
                <a:cs typeface="Times New Roman" panose="02020603050405020304" pitchFamily="18" charset="0"/>
              </a:rPr>
              <a:t>[per le varianti in corso d’opera, da intendersi come modifiche resesi necessarie in corso di esecuzione dell’appalto per effetto di circostanze imprevedibili da parte della stazione appaltante. Rientrano in tali circostanze nuove disposizioni legislative o regolamentari o provvedimenti sopravvenuti di autorità o enti preposti alla tutela di interessi rilevanti;]</a:t>
            </a:r>
          </a:p>
        </p:txBody>
      </p:sp>
    </p:spTree>
    <p:extLst>
      <p:ext uri="{BB962C8B-B14F-4D97-AF65-F5344CB8AC3E}">
        <p14:creationId xmlns:p14="http://schemas.microsoft.com/office/powerpoint/2010/main" val="265279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6659515"/>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e varianti contrattuali: oneri di pubblicazione</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14,</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14. Un avviso della intervenuta modifica del contratto nelle situazioni di cui al comma 1, lettere b) (lavori, servizi e forniture supplementari) e c) (varianti in corso d’opera), è pubblicato a cura della stazione appaltante nella Gazzetta ufficiale dell’Unione europea. L’avviso contiene le informazioni di cui all’allegato II.16, ed è pubblicato conformemente </a:t>
            </a:r>
            <a:r>
              <a:rPr lang="it-IT" sz="1400" dirty="0">
                <a:solidFill>
                  <a:srgbClr val="000000"/>
                </a:solidFill>
                <a:latin typeface="Times New Roman" panose="02020603050405020304" pitchFamily="18" charset="0"/>
                <a:cs typeface="Times New Roman" panose="02020603050405020304" pitchFamily="18" charset="0"/>
              </a:rPr>
              <a:t>all’</a:t>
            </a:r>
            <a:r>
              <a:rPr lang="it-IT" sz="1400" dirty="0">
                <a:solidFill>
                  <a:srgbClr val="0000FF"/>
                </a:solidFill>
                <a:latin typeface="Times New Roman" panose="02020603050405020304" pitchFamily="18" charset="0"/>
                <a:cs typeface="Times New Roman" panose="02020603050405020304" pitchFamily="18" charset="0"/>
              </a:rPr>
              <a:t>articolo 84</a:t>
            </a:r>
            <a:r>
              <a:rPr lang="it-IT" sz="1400" strike="sngStrike" dirty="0">
                <a:solidFill>
                  <a:srgbClr val="000000"/>
                </a:solidFill>
                <a:latin typeface="Times New Roman" panose="02020603050405020304" pitchFamily="18" charset="0"/>
                <a:cs typeface="Times New Roman" panose="02020603050405020304" pitchFamily="18" charset="0"/>
              </a:rPr>
              <a:t>.</a:t>
            </a:r>
            <a:r>
              <a:rPr lang="it-IT" sz="1400" b="1" strike="sngStrike" dirty="0">
                <a:solidFill>
                  <a:srgbClr val="001E5E"/>
                </a:solidFill>
                <a:latin typeface="Times New Roman" panose="02020603050405020304" pitchFamily="18" charset="0"/>
                <a:cs typeface="Times New Roman" panose="02020603050405020304" pitchFamily="18" charset="0"/>
              </a:rPr>
              <a:t> </a:t>
            </a:r>
            <a:r>
              <a:rPr lang="it-IT" sz="1400" strike="sngStrike" dirty="0">
                <a:solidFill>
                  <a:srgbClr val="000000"/>
                </a:solidFill>
                <a:latin typeface="Times New Roman" panose="02020603050405020304" pitchFamily="18" charset="0"/>
                <a:cs typeface="Times New Roman" panose="02020603050405020304" pitchFamily="18" charset="0"/>
              </a:rPr>
              <a:t>[In sede di prima applicazione del codice, l’allegato II.16 è abrogato a decorrere dalla data di entrata in vigore di un corrispondente regolamento adottato ai sensi dell’articolo 17, comma 3, della legge 23 agosto 1988, n. 400, con decreto del Ministro delle infrastrutture e dei trasporti, di concerto con il Ministro per gli affari europei, che lo sostituisce integralmente anche in qualità di allegato al codice.] </a:t>
            </a:r>
            <a:r>
              <a:rPr lang="it-IT" sz="1400" dirty="0">
                <a:solidFill>
                  <a:srgbClr val="000000"/>
                </a:solidFill>
                <a:latin typeface="Times New Roman" panose="02020603050405020304" pitchFamily="18" charset="0"/>
                <a:cs typeface="Times New Roman" panose="02020603050405020304" pitchFamily="18" charset="0"/>
              </a:rPr>
              <a:t>Per i contratti di importo inferiore alla soglia di cui all’articolo 14 la pubblicità avviene in ambito nazionale.</a:t>
            </a:r>
            <a:endParaRPr lang="it-IT" sz="1400" dirty="0">
              <a:solidFill>
                <a:srgbClr val="FF0000"/>
              </a:solidFill>
              <a:latin typeface="Times New Roman" panose="02020603050405020304" pitchFamily="18" charset="0"/>
              <a:cs typeface="Times New Roman" panose="02020603050405020304" pitchFamily="18" charset="0"/>
            </a:endParaRPr>
          </a:p>
          <a:p>
            <a:pPr algn="just">
              <a:lnSpc>
                <a:spcPct val="125000"/>
              </a:lnSpc>
            </a:pPr>
            <a:endParaRPr lang="it-IT" sz="1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050" b="1" dirty="0">
                <a:latin typeface="Times New Roman" panose="02020603050405020304" pitchFamily="18" charset="0"/>
                <a:ea typeface="Calibri" panose="020F0502020204030204" pitchFamily="34" charset="0"/>
                <a:cs typeface="Times New Roman" panose="02020603050405020304" pitchFamily="18" charset="0"/>
              </a:rPr>
              <a:t>ALLEGATO II.16 - INFORMAZIONI A LIVELLO EUROPEO RELATIVE ALLA MODIFICA DI CONTRATTI IN CORSO DI ESECUZIONE (Art. 120, comma 14, del codice)</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1. Nome, numero di identificazione, ove previsto, indirizzo comprensivo di codice NUTS, telefono, fax, posta elettronica e indirizzo Internet dell’amministrazione aggiudicatrice e, se diverso, del servizio al quale rivolgersi per informazioni complementari.</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2. Codici CPV.</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3. Il codice NUTS del luogo principale per l’esecuzione dei lavori nel caso di appalti di lavori o il codice NUTS del luogo principale di consegna o di prestazione per gli appalti di forniture e di servizi.</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4. Descrizione dell’appalto prima e dopo la modifica: natura ed entità dei lavori, natura e quantità o valore delle forniture, natura ed entità dei servizi.</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5. Se del caso, aumento del prezzo in seguito alla modifica.</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6. Descrizione delle circostanze che hanno reso necessaria la modifica.</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7. Data della decisione di aggiudicazione dell’appalto.</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8. Se del caso, nome, indirizzo comprensivo di codice NUTS, telefono, fax, posta elettronica e indirizzo Internet del nuovo o dei nuovi operatori economici.</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9. Informazioni che indicano se l’appalto è connesso a un progetto e/o programma finanziato dai fondi dell’Unione</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europea.</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10. Denominazione e indirizzo dell’organo nazionale di vigilanza e dell’organo responsabile delle procedure di ricorso e, se del caso, di mediazione. Precisazioni dei termini per la proposizione del ricorso o, se del caso, nome, indirizzo, numero di telefono e di fax, nonché indirizzo elettronico del servizio presso il quale si possono richiedere tali informazioni.</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11. Date) e riferimenti di precedenti pubblicazioni nella Gazzetta ufficiale dell’Unione europea o nella Gazzetta Ufficiale della Repubblica italiana relative all’appalto o agli appalti di cui al presente avviso.</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12. Data d’invio dell’avviso.</a:t>
            </a:r>
          </a:p>
          <a:p>
            <a:pPr algn="just">
              <a:lnSpc>
                <a:spcPct val="125000"/>
              </a:lnSpc>
            </a:pPr>
            <a:r>
              <a:rPr lang="it-IT" sz="1050" dirty="0">
                <a:latin typeface="Times New Roman" panose="02020603050405020304" pitchFamily="18" charset="0"/>
                <a:ea typeface="Calibri" panose="020F0502020204030204" pitchFamily="34" charset="0"/>
                <a:cs typeface="Times New Roman" panose="02020603050405020304" pitchFamily="18" charset="0"/>
              </a:rPr>
              <a:t>13. Altre eventuali informazioni.</a:t>
            </a:r>
          </a:p>
        </p:txBody>
      </p:sp>
    </p:spTree>
    <p:extLst>
      <p:ext uri="{BB962C8B-B14F-4D97-AF65-F5344CB8AC3E}">
        <p14:creationId xmlns:p14="http://schemas.microsoft.com/office/powerpoint/2010/main" val="3658370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3870290"/>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le cd. modifiche soggettive </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d) se un nuovo contraente sostituisce l’aggiudicatario a causa di una delle seguenti circostanze:</a:t>
            </a:r>
          </a:p>
          <a:p>
            <a:pPr algn="just">
              <a:lnSpc>
                <a:spcPct val="125000"/>
              </a:lnSpc>
            </a:pPr>
            <a:endParaRPr lang="it-IT" sz="1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a:lnSpc>
                <a:spcPct val="125000"/>
              </a:lnSpc>
              <a:buAutoNum type="arabicParenR"/>
            </a:pPr>
            <a:r>
              <a:rPr lang="it-IT" sz="1400" dirty="0">
                <a:latin typeface="Times New Roman" panose="02020603050405020304" pitchFamily="18" charset="0"/>
                <a:cs typeface="Times New Roman" panose="02020603050405020304" pitchFamily="18" charset="0"/>
              </a:rPr>
              <a:t>le modifiche soggettive implicanti la sostituzione del contraente originario sono previste in clausole chiare, precise e inequivocabili dei documenti di gara; </a:t>
            </a:r>
          </a:p>
          <a:p>
            <a:pPr marL="342900" indent="-342900" algn="just">
              <a:lnSpc>
                <a:spcPct val="125000"/>
              </a:lnSpc>
              <a:buAutoNum type="arabicParenR"/>
            </a:pPr>
            <a:endParaRPr lang="it-IT" sz="1400" dirty="0">
              <a:latin typeface="Times New Roman" panose="02020603050405020304" pitchFamily="18" charset="0"/>
              <a:cs typeface="Times New Roman" panose="02020603050405020304" pitchFamily="18" charset="0"/>
            </a:endParaRPr>
          </a:p>
          <a:p>
            <a:pPr marL="342900" indent="-342900" algn="just">
              <a:lnSpc>
                <a:spcPct val="125000"/>
              </a:lnSpc>
              <a:buAutoNum type="arabicParenR"/>
            </a:pPr>
            <a:r>
              <a:rPr lang="it-IT" sz="1400" dirty="0">
                <a:latin typeface="Times New Roman" panose="02020603050405020304" pitchFamily="18" charset="0"/>
                <a:cs typeface="Times New Roman" panose="02020603050405020304" pitchFamily="18" charset="0"/>
              </a:rPr>
              <a:t>all’aggiudicatario succede, per causa di morte o insolvenza o a seguito di ristrutturazioni societarie, che comportino successione nei rapporti pendenti, un altro operatore economico che soddisfi gli iniziali criteri di selezione, purché ciò non implichi ulteriori modifiche sostanziali al contratto e non sia finalizzato ad eludere l’applicazione del codice, fatto salvo quanto previsto dall’articolo 124 </a:t>
            </a:r>
            <a:r>
              <a:rPr lang="it-IT" sz="1400" i="1" dirty="0">
                <a:latin typeface="Times New Roman" panose="02020603050405020304" pitchFamily="18" charset="0"/>
                <a:cs typeface="Times New Roman" panose="02020603050405020304" pitchFamily="18" charset="0"/>
              </a:rPr>
              <a:t>(Esecuzione o completamento dei lavori, servizi o forniture nel caso di procedura di insolvenza o di impedimento alla prosecuzione dell’affidamento con l’esecutore designato)</a:t>
            </a:r>
            <a:r>
              <a:rPr lang="it-IT" sz="1400" dirty="0">
                <a:latin typeface="Times New Roman" panose="02020603050405020304" pitchFamily="18" charset="0"/>
                <a:cs typeface="Times New Roman" panose="02020603050405020304" pitchFamily="18" charset="0"/>
              </a:rPr>
              <a:t>; </a:t>
            </a:r>
          </a:p>
          <a:p>
            <a:pPr marL="342900" indent="-342900" algn="just">
              <a:lnSpc>
                <a:spcPct val="125000"/>
              </a:lnSpc>
              <a:buAutoNum type="arabicParenR"/>
            </a:pPr>
            <a:endParaRPr lang="it-IT" sz="1400" dirty="0">
              <a:latin typeface="Times New Roman" panose="02020603050405020304" pitchFamily="18" charset="0"/>
              <a:cs typeface="Times New Roman" panose="02020603050405020304" pitchFamily="18" charset="0"/>
            </a:endParaRPr>
          </a:p>
          <a:p>
            <a:pPr marL="342900" indent="-342900" algn="just">
              <a:lnSpc>
                <a:spcPct val="125000"/>
              </a:lnSpc>
              <a:buAutoNum type="arabicParenR"/>
            </a:pPr>
            <a:r>
              <a:rPr lang="it-IT" sz="1400" dirty="0">
                <a:latin typeface="Times New Roman" panose="02020603050405020304" pitchFamily="18" charset="0"/>
                <a:cs typeface="Times New Roman" panose="02020603050405020304" pitchFamily="18" charset="0"/>
              </a:rPr>
              <a:t>nel caso in cui la stazione appaltante assume gli obblighi del contraente principale nei confronti dei suoi subappaltatori. </a:t>
            </a: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8148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6563335"/>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soggettive:  </a:t>
            </a:r>
            <a:r>
              <a:rPr lang="it-IT" sz="1600" b="1" dirty="0">
                <a:solidFill>
                  <a:srgbClr val="0000FF"/>
                </a:solidFill>
                <a:latin typeface="Times New Roman" panose="02020603050405020304" pitchFamily="18" charset="0"/>
                <a:cs typeface="Times New Roman" panose="02020603050405020304" pitchFamily="18" charset="0"/>
              </a:rPr>
              <a:t>Comunicato del Presidente ANAC 8 novembre 2023</a:t>
            </a:r>
            <a:r>
              <a:rPr lang="it-IT" sz="1600" dirty="0">
                <a:solidFill>
                  <a:srgbClr val="001E5E"/>
                </a:solidFill>
                <a:latin typeface="Times New Roman" panose="02020603050405020304" pitchFamily="18" charset="0"/>
                <a:cs typeface="Times New Roman" panose="02020603050405020304" pitchFamily="18" charset="0"/>
              </a:rPr>
              <a:t>. </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Il principio di rotazione deve quindi considerarsi come una declinazione del principio di buon andamento della pubblica amministrazione di cui all’articolo 97 della Costituzione, al pari della previsione di cui all’articolo 120 del Codice dei contratti relativa alle modifiche soggettive del contratto, ammesse in quanto espressione del diritto alla libertà di iniziativa economica privata di cui all’articolo 41 della Costituzione. </a:t>
            </a:r>
          </a:p>
          <a:p>
            <a:pPr algn="just">
              <a:lnSpc>
                <a:spcPct val="125000"/>
              </a:lnSpc>
            </a:pPr>
            <a:r>
              <a:rPr lang="it-IT" sz="1400" i="1" dirty="0">
                <a:latin typeface="Times New Roman" panose="02020603050405020304" pitchFamily="18" charset="0"/>
                <a:cs typeface="Times New Roman" panose="02020603050405020304" pitchFamily="18" charset="0"/>
              </a:rPr>
              <a:t>Ne consegue che tali disposizioni, entrambe portatrici di valori di rango costituzionale, debbono trovare il necessario contemperamento nella valutazione posta in essere dal RUP e dalla stazione appaltante al momento del giudizio circa l’ammissibilità della modifica soggettiva del contratto. In tal senso si evidenzia che, oltre al rispetto del principio di rotazione da attuarsi nella fase prodromica dell’affidamento, la stazione appaltante, in caso di sostituzione del contraente, ha l’onere di effettuare una successiva valutazione accertando che la modifica soggettiva non sia finalizzata ad eludere l’applicazione del principio di rotazione. Si intendono, pertanto, fornire alcuni indirizzi di carattere generale alla stazione appaltante per l’accertamento e la valutazione del rispetto di tale principio, con la precisazione che le osservazioni che seguono non devono considerarsi esaustive di tutte le fattispecie che possono venire in rilievo nell’ambito di tale valutazione. Tra le operazioni di modifica aziendale che comportino una successione nei rapporti pendenti, quelle che potrebbero presentare le maggiori criticità nei termini sopra indicati sono individuate, sulla base della disciplina civilistica, nella cessione di azienda, trasformazione, fusione o scissione di società. </a:t>
            </a: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dirty="0">
                <a:latin typeface="Times New Roman" panose="02020603050405020304" pitchFamily="18" charset="0"/>
                <a:ea typeface="Calibri" panose="020F0502020204030204" pitchFamily="34" charset="0"/>
                <a:cs typeface="Times New Roman" panose="02020603050405020304" pitchFamily="18" charset="0"/>
              </a:rPr>
              <a:t>(…) In tutte queste ipotesi, la stazione appaltante avrà l’onere di verificare che il soggetto subentrante sia legittimato a proseguire l’esecuzione del contratto in  sostituzione dell’originario affidatario, acquisendo tutte le informazioni utili alla  corretta identificazione dell’operazione aziendale, al fine di escludere che la  successione nel contratto violi il principio di rotazione. </a:t>
            </a:r>
          </a:p>
          <a:p>
            <a:pPr algn="just">
              <a:lnSpc>
                <a:spcPct val="125000"/>
              </a:lnSpc>
            </a:pPr>
            <a:r>
              <a:rPr lang="it-IT" sz="1400" i="1" dirty="0">
                <a:latin typeface="Times New Roman" panose="02020603050405020304" pitchFamily="18" charset="0"/>
                <a:ea typeface="Calibri" panose="020F0502020204030204" pitchFamily="34" charset="0"/>
                <a:cs typeface="Times New Roman" panose="02020603050405020304" pitchFamily="18" charset="0"/>
              </a:rPr>
              <a:t>(…) Parimenti nelle categorie giuridiche elencate, si segnalano, ai fini della valutazione  circa il possibile effetto elusivo dell’operazione, alcuni elementi che potrebbero  risultare indici sintomatici di una violazione. </a:t>
            </a:r>
          </a:p>
          <a:p>
            <a:pPr algn="just">
              <a:lnSpc>
                <a:spcPct val="125000"/>
              </a:lnSpc>
            </a:pPr>
            <a:r>
              <a:rPr lang="it-IT" sz="1400" i="1" dirty="0">
                <a:latin typeface="Times New Roman" panose="02020603050405020304" pitchFamily="18" charset="0"/>
                <a:ea typeface="Calibri" panose="020F0502020204030204" pitchFamily="34" charset="0"/>
                <a:cs typeface="Times New Roman" panose="02020603050405020304" pitchFamily="18" charset="0"/>
              </a:rPr>
              <a:t>Ad esempio, la stazione appaltante potrà tener conto della fase dell’esecuzione  del contratto in cui sia intervenuto il subentro – se ad inizio contratto oppure al  termine dello stesso –, oppure verificare la tipologia, il settore e l’area  merceologica nelle quali il contraente subentrante abbia operato in precedenza. </a:t>
            </a:r>
          </a:p>
          <a:p>
            <a:pPr algn="just">
              <a:lnSpc>
                <a:spcPct val="125000"/>
              </a:lnSpc>
            </a:pPr>
            <a:r>
              <a:rPr lang="it-IT" sz="1400" i="1" dirty="0">
                <a:latin typeface="Times New Roman" panose="02020603050405020304" pitchFamily="18" charset="0"/>
                <a:ea typeface="Calibri" panose="020F0502020204030204" pitchFamily="34" charset="0"/>
                <a:cs typeface="Times New Roman" panose="02020603050405020304" pitchFamily="18" charset="0"/>
              </a:rPr>
              <a:t>Ciascuno di questi elementi non è di per sé idoneo a fondare il giudizio circa la  lesione del principio di rotazione ma, insieme agli altri elementi di indagine raccolti  dalla stazione appaltante rispetto alla fattispecie concreta esaminata, costituisce  un indice a fronte del quale la stessa è tenuta ad effettuare gli idonei </a:t>
            </a:r>
          </a:p>
          <a:p>
            <a:pPr algn="just">
              <a:lnSpc>
                <a:spcPct val="125000"/>
              </a:lnSpc>
            </a:pPr>
            <a:r>
              <a:rPr lang="it-IT" sz="1400" i="1" dirty="0">
                <a:latin typeface="Times New Roman" panose="02020603050405020304" pitchFamily="18" charset="0"/>
                <a:ea typeface="Calibri" panose="020F0502020204030204" pitchFamily="34" charset="0"/>
                <a:cs typeface="Times New Roman" panose="02020603050405020304" pitchFamily="18" charset="0"/>
              </a:rPr>
              <a:t>approfondimenti. </a:t>
            </a:r>
          </a:p>
        </p:txBody>
      </p:sp>
    </p:spTree>
    <p:extLst>
      <p:ext uri="{BB962C8B-B14F-4D97-AF65-F5344CB8AC3E}">
        <p14:creationId xmlns:p14="http://schemas.microsoft.com/office/powerpoint/2010/main" val="3339215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5643853"/>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i limiti alle modifiche contrattuali</a:t>
            </a:r>
          </a:p>
          <a:p>
            <a:pPr algn="ct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commi 2-4,</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2. Nei casi di cui al comma 1, lettere b) [lavori, servizi o forniture supplementari] e c) [varianti in corso d’opera], </a:t>
            </a:r>
            <a:r>
              <a:rPr lang="it-IT" sz="1400" b="1" u="sng" dirty="0">
                <a:latin typeface="Times New Roman" panose="02020603050405020304" pitchFamily="18" charset="0"/>
                <a:cs typeface="Times New Roman" panose="02020603050405020304" pitchFamily="18" charset="0"/>
              </a:rPr>
              <a:t>il contratto può essere modificato solo se l’eventuale aumento di prezzo non ecceda il 50 per cento del valore del contratto iniziale.</a:t>
            </a:r>
            <a:r>
              <a:rPr lang="it-IT" sz="1400" dirty="0">
                <a:latin typeface="Times New Roman" panose="02020603050405020304" pitchFamily="18" charset="0"/>
                <a:cs typeface="Times New Roman" panose="02020603050405020304" pitchFamily="18" charset="0"/>
              </a:rPr>
              <a:t> In caso di più modifiche successive, la limitazione si applica al valore di ciascuna modifica. Tali modifiche successive non eludono l’applicazione del codice.</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3. I contratti possono parimenti essere modificati, oltre a quanto previsto dal comma 1, senza necessità di una nuova procedura, sempre che nonostante le modifiche, la struttura del contratto o dell’accordo quadro e l’operazione economica sottesa possano ritenersi inalterate, se il valore della modifica [c.d. “de </a:t>
            </a:r>
            <a:r>
              <a:rPr lang="it-IT" sz="1400" dirty="0" err="1">
                <a:latin typeface="Times New Roman" panose="02020603050405020304" pitchFamily="18" charset="0"/>
                <a:cs typeface="Times New Roman" panose="02020603050405020304" pitchFamily="18" charset="0"/>
              </a:rPr>
              <a:t>minimis</a:t>
            </a:r>
            <a:r>
              <a:rPr lang="it-IT" sz="1400" dirty="0">
                <a:latin typeface="Times New Roman" panose="02020603050405020304" pitchFamily="18" charset="0"/>
                <a:cs typeface="Times New Roman" panose="02020603050405020304" pitchFamily="18" charset="0"/>
              </a:rPr>
              <a:t>”] è al di sotto di entrambi i seguenti valori:</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a) le soglie fissate all’articolo 14;</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b) il 10 per cento del valore iniziale del contratto per i contratti di servizi e forniture; il 15 per cento del valore iniziale del contratto per i contratti di lavori; in caso di più modifiche successive, il valore è accertato sulla base del valore complessivo del contratto al netto delle successive modifiche.</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4. Ai fini del calcolo del prezzo di cui ai commi 1, lettere b) e c), 2 e 3, quando il contratto prevede una clausola di indicizzazione, il valore di riferimento è il prezzo aggiornato5. Sono sempre consentite, a prescindere dal loro valore, le modifiche non sostanziali.</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endParaRPr lang="it-IT" sz="11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3105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5162952"/>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le modifiche sostanziali </a:t>
            </a:r>
          </a:p>
          <a:p>
            <a:pPr algn="ct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commi 5 e 6,</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5. Sono sempre consentite, a prescindere dal loro valore, le modifiche non sostanziali.</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6</a:t>
            </a:r>
            <a:r>
              <a:rPr lang="it-IT" sz="1400" b="1" u="sng" dirty="0">
                <a:latin typeface="Times New Roman" panose="02020603050405020304" pitchFamily="18" charset="0"/>
                <a:cs typeface="Times New Roman" panose="02020603050405020304" pitchFamily="18" charset="0"/>
              </a:rPr>
              <a:t>. La modifica è considerata sostanziale quando altera considerevolmente la struttura del contratto o dell’accordo quadro e l’operazione economica sottesa.</a:t>
            </a:r>
            <a:r>
              <a:rPr lang="it-IT" sz="1400" dirty="0">
                <a:latin typeface="Times New Roman" panose="02020603050405020304" pitchFamily="18" charset="0"/>
                <a:cs typeface="Times New Roman" panose="02020603050405020304" pitchFamily="18" charset="0"/>
              </a:rPr>
              <a:t> In ogni caso, fatti salvi i commi 1 e 3, una modifica è considerata sostanziale se si verificano una o più delle seguenti condizioni: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a) la modifica introduce condizioni che, se fossero state contenute nella procedura d’appalto iniziale, avrebbero consentito di ammettere candidati diversi da quelli inizialmente selezionati o di accettare un’offerta diversa da quella inizialmente accettata, oppure avrebbero attirato ulteriori partecipanti alla procedura di aggiudicazione;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b) la modifica cambia l’equilibrio economico del contratto o dell’accordo quadro a favore dell’aggiudicatario in modo non previsto nel contratto iniziale;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c) la modifica estende notevolmente l’ambito di applicazione del contratto;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d) un nuovo contraente sostituisce quello cui la stazione appaltante aveva inizialmente aggiudicato l’appalto in casi diversi da quelli previsti dal comma 1, lettera d). </a:t>
            </a:r>
            <a:endParaRPr lang="it-IT" sz="11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30854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81430" y="203200"/>
            <a:ext cx="11728578" cy="6724918"/>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CONTRATTUALI NELLA FASE DI ESECUZIONE: inquadramento generale</a:t>
            </a:r>
          </a:p>
          <a:p>
            <a:r>
              <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endParaRPr lang="it-IT" sz="1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L’art. 120 del D.lgs. 31 marzo 2023, n. 36, disciplina in modo organico </a:t>
            </a:r>
            <a:r>
              <a:rPr lang="it-IT" sz="1400" b="1" dirty="0">
                <a:latin typeface="Times New Roman" panose="02020603050405020304" pitchFamily="18" charset="0"/>
                <a:cs typeface="Times New Roman" panose="02020603050405020304" pitchFamily="18" charset="0"/>
              </a:rPr>
              <a:t>le modifiche dei contratti in corso di esecuzione</a:t>
            </a:r>
            <a:r>
              <a:rPr lang="it-IT" sz="1400" dirty="0">
                <a:latin typeface="Times New Roman" panose="02020603050405020304" pitchFamily="18" charset="0"/>
                <a:cs typeface="Times New Roman" panose="02020603050405020304" pitchFamily="18" charset="0"/>
              </a:rPr>
              <a:t>, prevedendone l’applicazione tanto ai settori ordinari quanto ai settori speciali, in coerenza con il rinvio operato dall’art. 141, comma 3, </a:t>
            </a:r>
            <a:r>
              <a:rPr lang="it-IT" sz="1400" dirty="0" err="1">
                <a:latin typeface="Times New Roman" panose="02020603050405020304" pitchFamily="18" charset="0"/>
                <a:cs typeface="Times New Roman" panose="02020603050405020304" pitchFamily="18" charset="0"/>
              </a:rPr>
              <a:t>lett</a:t>
            </a:r>
            <a:r>
              <a:rPr lang="it-IT" sz="1400" dirty="0">
                <a:latin typeface="Times New Roman" panose="02020603050405020304" pitchFamily="18" charset="0"/>
                <a:cs typeface="Times New Roman" panose="02020603050405020304" pitchFamily="18" charset="0"/>
              </a:rPr>
              <a:t>. i), del nuovo Codice dei contratti pubblici. 34</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Arial" panose="020B0604020202020204" pitchFamily="34" charset="0"/>
              <a:buChar char="•"/>
            </a:pPr>
            <a:r>
              <a:rPr lang="it-IT" sz="1400" dirty="0">
                <a:latin typeface="Times New Roman" panose="02020603050405020304" pitchFamily="18" charset="0"/>
                <a:cs typeface="Times New Roman" panose="02020603050405020304" pitchFamily="18" charset="0"/>
              </a:rPr>
              <a:t>Rispetto alla previgente disciplina contenuta nell’art. 106 del D.lgs. 18 aprile 2016, n. 50, la nuova disposizione riorganizza ed aggiorna le ipotesi di modifica, recependo in modo più lineare la struttura e la logica della Direttiva 2014/24/UE e dando attuazione al criterio di delega di cui all’art. 1, comma 2, </a:t>
            </a:r>
            <a:r>
              <a:rPr lang="it-IT" sz="1400" dirty="0" err="1">
                <a:latin typeface="Times New Roman" panose="02020603050405020304" pitchFamily="18" charset="0"/>
                <a:cs typeface="Times New Roman" panose="02020603050405020304" pitchFamily="18" charset="0"/>
              </a:rPr>
              <a:t>lett</a:t>
            </a:r>
            <a:r>
              <a:rPr lang="it-IT" sz="1400" dirty="0">
                <a:latin typeface="Times New Roman" panose="02020603050405020304" pitchFamily="18" charset="0"/>
                <a:cs typeface="Times New Roman" panose="02020603050405020304" pitchFamily="18" charset="0"/>
              </a:rPr>
              <a:t>. u), della L. 21 giugno 2022, n. 78, che imponeva la ridefinizione della disciplina delle varianti in corso d’opera nei limiti consentiti dall’ordinamento europeo. </a:t>
            </a:r>
          </a:p>
          <a:p>
            <a:pPr marL="285750" indent="-285750" algn="just">
              <a:lnSpc>
                <a:spcPct val="125000"/>
              </a:lnSpc>
              <a:buFont typeface="Arial" panose="020B0604020202020204" pitchFamily="34" charset="0"/>
              <a:buChar char="•"/>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Arial" panose="020B0604020202020204" pitchFamily="34" charset="0"/>
              <a:buChar char="•"/>
            </a:pPr>
            <a:r>
              <a:rPr lang="it-IT" sz="1400" dirty="0">
                <a:latin typeface="Times New Roman" panose="02020603050405020304" pitchFamily="18" charset="0"/>
                <a:cs typeface="Times New Roman" panose="02020603050405020304" pitchFamily="18" charset="0"/>
              </a:rPr>
              <a:t>Il </a:t>
            </a:r>
            <a:r>
              <a:rPr lang="it-IT" sz="1400" dirty="0" err="1">
                <a:latin typeface="Times New Roman" panose="02020603050405020304" pitchFamily="18" charset="0"/>
                <a:cs typeface="Times New Roman" panose="02020603050405020304" pitchFamily="18" charset="0"/>
              </a:rPr>
              <a:t>D.Lgs.</a:t>
            </a:r>
            <a:r>
              <a:rPr lang="it-IT" sz="1400" dirty="0">
                <a:latin typeface="Times New Roman" panose="02020603050405020304" pitchFamily="18" charset="0"/>
                <a:cs typeface="Times New Roman" panose="02020603050405020304" pitchFamily="18" charset="0"/>
              </a:rPr>
              <a:t> 50/2016 aveva già introdotto, con l’art. 106, una regolazione rigorosa delle modifiche contrattuali, anche in adesione all’orientamento consolidato della Corte di giustizia dell’Unione europea, secondo cui </a:t>
            </a:r>
            <a:r>
              <a:rPr lang="it-IT" sz="1400" b="1" dirty="0">
                <a:latin typeface="Times New Roman" panose="02020603050405020304" pitchFamily="18" charset="0"/>
                <a:cs typeface="Times New Roman" panose="02020603050405020304" pitchFamily="18" charset="0"/>
              </a:rPr>
              <a:t>il principio di parità di trattamento e l’obbligo di trasparenza ostano a che, dopo l’aggiudicazione, la stazione appaltante e l’aggiudicatario introducano modifiche tali da rendere l’appalto sostanzialmente diverso da quello inizialmente posto a gara ovvero quando le modifiche hanno l’effetto: </a:t>
            </a:r>
            <a:endParaRPr lang="it-IT" sz="1400" dirty="0">
              <a:latin typeface="Times New Roman" panose="02020603050405020304" pitchFamily="18" charset="0"/>
              <a:cs typeface="Times New Roman" panose="02020603050405020304" pitchFamily="18" charset="0"/>
            </a:endParaRPr>
          </a:p>
          <a:p>
            <a:pPr marL="342900" indent="-342900" algn="just">
              <a:lnSpc>
                <a:spcPct val="125000"/>
              </a:lnSpc>
              <a:buFont typeface="+mj-lt"/>
              <a:buAutoNum type="alphaLcParenR"/>
            </a:pPr>
            <a:r>
              <a:rPr lang="it-IT" sz="1400" dirty="0">
                <a:latin typeface="Times New Roman" panose="02020603050405020304" pitchFamily="18" charset="0"/>
                <a:cs typeface="Times New Roman" panose="02020603050405020304" pitchFamily="18" charset="0"/>
              </a:rPr>
              <a:t>di estendere l'appalto, in modo considerevole, ad elementi non previsti; </a:t>
            </a:r>
          </a:p>
          <a:p>
            <a:pPr marL="342900" indent="-342900" algn="just">
              <a:lnSpc>
                <a:spcPct val="125000"/>
              </a:lnSpc>
              <a:buFont typeface="+mj-lt"/>
              <a:buAutoNum type="alphaLcParenR"/>
            </a:pPr>
            <a:r>
              <a:rPr lang="it-IT" sz="1400" dirty="0">
                <a:latin typeface="Times New Roman" panose="02020603050405020304" pitchFamily="18" charset="0"/>
                <a:cs typeface="Times New Roman" panose="02020603050405020304" pitchFamily="18" charset="0"/>
              </a:rPr>
              <a:t>di alterare l'equilibrio economico contrattuale in favore dell'aggiudicatario;</a:t>
            </a:r>
          </a:p>
          <a:p>
            <a:pPr marL="342900" indent="-342900" algn="just">
              <a:lnSpc>
                <a:spcPct val="125000"/>
              </a:lnSpc>
              <a:buFont typeface="+mj-lt"/>
              <a:buAutoNum type="alphaLcParenR"/>
            </a:pPr>
            <a:r>
              <a:rPr lang="it-IT" sz="1400" dirty="0">
                <a:latin typeface="Times New Roman" panose="02020603050405020304" pitchFamily="18" charset="0"/>
                <a:cs typeface="Times New Roman" panose="02020603050405020304" pitchFamily="18" charset="0"/>
              </a:rPr>
              <a:t>di rimettere in discussione l'aggiudicazione dell'appalto, nel senso che, "</a:t>
            </a:r>
            <a:r>
              <a:rPr lang="it-IT" sz="1400" i="1" dirty="0">
                <a:latin typeface="Times New Roman" panose="02020603050405020304" pitchFamily="18" charset="0"/>
                <a:cs typeface="Times New Roman" panose="02020603050405020304" pitchFamily="18" charset="0"/>
              </a:rPr>
              <a:t>se esse fossero state previste nei documenti disciplinanti la procedura di aggiudicazione originaria, sarebbe stata accolta un'altra offerta oppure avrebbero potuto essere ammessi offerenti diversi</a:t>
            </a:r>
            <a:r>
              <a:rPr lang="it-IT" sz="1400" dirty="0">
                <a:latin typeface="Times New Roman" panose="02020603050405020304" pitchFamily="18" charset="0"/>
                <a:cs typeface="Times New Roman" panose="02020603050405020304" pitchFamily="18" charset="0"/>
              </a:rPr>
              <a:t>« (Corte di Giustizia UE, sez. VIII, 7 settembre 2016, in C. 549-14).</a:t>
            </a:r>
          </a:p>
          <a:p>
            <a:pPr marL="285750" indent="-285750" algn="just">
              <a:lnSpc>
                <a:spcPct val="125000"/>
              </a:lnSpc>
              <a:buFont typeface="Wingdings" panose="05000000000000000000" pitchFamily="2" charset="2"/>
              <a:buChar char="Ø"/>
            </a:pPr>
            <a:endParaRPr lang="it-IT" sz="1400" b="1" dirty="0">
              <a:latin typeface="Times New Roman" panose="02020603050405020304" pitchFamily="18" charset="0"/>
              <a:cs typeface="Times New Roman" panose="02020603050405020304" pitchFamily="18" charset="0"/>
            </a:endParaRPr>
          </a:p>
          <a:p>
            <a:pPr algn="just">
              <a:lnSpc>
                <a:spcPct val="125000"/>
              </a:lnSpc>
            </a:pPr>
            <a:r>
              <a:rPr lang="it-IT" sz="1400" b="1" dirty="0">
                <a:latin typeface="Times New Roman" panose="02020603050405020304" pitchFamily="18" charset="0"/>
                <a:cs typeface="Times New Roman" panose="02020603050405020304" pitchFamily="18" charset="0"/>
              </a:rPr>
              <a:t>Il nuovo D.lgs. 36/2023 valorizza il principio di concorrenza mediante</a:t>
            </a:r>
            <a:r>
              <a:rPr lang="it-IT" sz="1400" dirty="0">
                <a:latin typeface="Times New Roman" panose="02020603050405020304" pitchFamily="18" charset="0"/>
                <a:cs typeface="Times New Roman" panose="02020603050405020304" pitchFamily="18" charset="0"/>
              </a:rPr>
              <a:t>: </a:t>
            </a:r>
          </a:p>
          <a:p>
            <a:pPr marL="342900" indent="-342900" algn="just">
              <a:lnSpc>
                <a:spcPct val="125000"/>
              </a:lnSpc>
              <a:buFont typeface="+mj-lt"/>
              <a:buAutoNum type="alphaLcParenR"/>
            </a:pPr>
            <a:r>
              <a:rPr lang="it-IT" sz="1400" dirty="0">
                <a:latin typeface="Times New Roman" panose="02020603050405020304" pitchFamily="18" charset="0"/>
                <a:cs typeface="Times New Roman" panose="02020603050405020304" pitchFamily="18" charset="0"/>
              </a:rPr>
              <a:t>L’introduzione del nuovo principio di conservazione dell'equilibrio contrattuale e la previsione dell’obbligo di inserimento della clausola di revisione prezzi nel contratto (art. 60); </a:t>
            </a:r>
          </a:p>
          <a:p>
            <a:pPr marL="342900" indent="-342900" algn="just">
              <a:lnSpc>
                <a:spcPct val="125000"/>
              </a:lnSpc>
              <a:buFont typeface="+mj-lt"/>
              <a:buAutoNum type="alphaLcParenR"/>
            </a:pPr>
            <a:r>
              <a:rPr lang="it-IT" sz="1400" dirty="0">
                <a:latin typeface="Times New Roman" panose="02020603050405020304" pitchFamily="18" charset="0"/>
                <a:cs typeface="Times New Roman" panose="02020603050405020304" pitchFamily="18" charset="0"/>
              </a:rPr>
              <a:t>l’ampliamento delle ipotesi di modifiche oggettive e soggettive del contratto (art. 120).</a:t>
            </a:r>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26374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6240170"/>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sostanziali: CGUE sentenza 07/12/2023, causa C-441/22</a:t>
            </a:r>
          </a:p>
          <a:p>
            <a:pPr algn="ct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(107) È necessario precisare, tenendo conto della pertinente giurisprudenza della Corte di giustizia dell’Unione europea, le condizioni alle quali le modifiche di un contratto durante la sua esecuzione richiedono una nuova procedura di appalto. La nuova procedura d’appalto è necessaria quando sono apportate modifiche sostanziali al contratto iniziale, in particolare all’ambito di applicazione e al contenuto dei diritti e degli obblighi reciproci delle parti, inclusa la distribuzione dei diritti di proprietà intellettuale. Tali modifiche dimostrano l’intenzione delle parti di rinegoziare elementi essenziali o condizioni del contratto in questione. Ciò si verifica in particolare quando le condizioni modificate avrebbero inciso sul risultato della procedura di base nel caso in cui fossero già state parte della procedura iniziale.</a:t>
            </a:r>
            <a:endParaRPr lang="it-IT" sz="2000" i="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i="1" dirty="0">
                <a:solidFill>
                  <a:srgbClr val="000000"/>
                </a:solidFill>
                <a:latin typeface="Times New Roman" panose="02020603050405020304" pitchFamily="18" charset="0"/>
                <a:cs typeface="Times New Roman" panose="02020603050405020304" pitchFamily="18" charset="0"/>
              </a:rPr>
              <a:t>Le modifiche del contratto comportanti una modifica minore del valore del contratto sino a un determinato valore dovrebbero essere sempre possibili senza richiedere una nuova procedura d’appalto. A tal fine e allo scopo di garantire la certezza giuridica, la presente direttiva dovrebbe prevedere soglie de </a:t>
            </a:r>
            <a:r>
              <a:rPr lang="it-IT" sz="1400" i="1" dirty="0" err="1">
                <a:solidFill>
                  <a:srgbClr val="000000"/>
                </a:solidFill>
                <a:latin typeface="Times New Roman" panose="02020603050405020304" pitchFamily="18" charset="0"/>
                <a:cs typeface="Times New Roman" panose="02020603050405020304" pitchFamily="18" charset="0"/>
              </a:rPr>
              <a:t>minimis</a:t>
            </a:r>
            <a:r>
              <a:rPr lang="it-IT" sz="1400" i="1" dirty="0">
                <a:solidFill>
                  <a:srgbClr val="000000"/>
                </a:solidFill>
                <a:latin typeface="Times New Roman" panose="02020603050405020304" pitchFamily="18" charset="0"/>
                <a:cs typeface="Times New Roman" panose="02020603050405020304" pitchFamily="18" charset="0"/>
              </a:rPr>
              <a:t>, al di sotto delle quali non è necessaria una nuova procedura di appalto. Le modifiche contrattuali al di sopra di tali soglie dovrebbero essere possibili senza necessità di una nuova procedura di appalto nella misura in cui soddisfino le pertinenti condizioni previste dalla presente direttiva.</a:t>
            </a:r>
          </a:p>
          <a:p>
            <a:pPr algn="just">
              <a:lnSpc>
                <a:spcPct val="125000"/>
              </a:lnSpc>
            </a:pPr>
            <a:endParaRPr lang="it-IT" sz="1400" i="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i="1" dirty="0">
                <a:solidFill>
                  <a:srgbClr val="000000"/>
                </a:solidFill>
                <a:latin typeface="Times New Roman" panose="02020603050405020304" pitchFamily="18" charset="0"/>
                <a:cs typeface="Times New Roman" panose="02020603050405020304" pitchFamily="18" charset="0"/>
              </a:rPr>
              <a:t>(...)</a:t>
            </a:r>
          </a:p>
          <a:p>
            <a:pPr algn="just">
              <a:lnSpc>
                <a:spcPct val="125000"/>
              </a:lnSpc>
            </a:pPr>
            <a:endParaRPr lang="it-IT" sz="1400" i="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i="1" dirty="0">
                <a:solidFill>
                  <a:srgbClr val="000000"/>
                </a:solidFill>
                <a:latin typeface="Times New Roman" panose="02020603050405020304" pitchFamily="18" charset="0"/>
                <a:cs typeface="Times New Roman" panose="02020603050405020304" pitchFamily="18" charset="0"/>
              </a:rPr>
              <a:t>(109) Le amministrazioni aggiudicatrici si trovano a volte ad affrontare circostanze esterne che non era possibile prevedere quando hanno aggiudicato l’appalto, in particolare quando l’esecuzione dell’appalto copre un periodo lungo. In questo caso è necessaria una certa flessibilità per adattare il contratto a tali circostanze, senza ricorrere a una nuova procedura di appalto. Il concetto di circostanze imprevedibili si riferisce a circostanze che non si potevano prevedere nonostante una ragionevole e diligente preparazione dell’aggiudicazione iniziale da parte dell’amministrazione aggiudicatrice, tenendo conto dei mezzi a sua disposizione, della natura e delle caratteristiche del progetto specifico, delle buone prassi nel settore in questione e della necessità di garantire un rapporto adeguato tra le risorse investite nel preparare l’aggiudicazione e il suo valore prevedibile. Tuttavia, ciò non si applica qualora una modifica comporti una variazione della natura generale dell’appalto, ad esempio sostituendo i lavori, le forniture o i servizi oggetto dell’appalto con qualcosa di diverso, oppure comporti un cambiamento sostanziale del tipo di appalto poiché, in una situazione di questo genere, è possibile presumere un’influenza ipotetica sul risultato».</a:t>
            </a: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3692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42390" y="303452"/>
            <a:ext cx="11728578" cy="5978560"/>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sostanziali: Dossier del Servizio Studi della Camera dei Deputati e del Senato della Repubblica, Codice dei contratti pubblici - A.G. 19 del 16 gennaio 2023</a:t>
            </a:r>
          </a:p>
          <a:p>
            <a:pPr algn="ctr"/>
            <a:endParaRPr lang="it-IT" sz="1400" b="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Nella disposizione proposta si è inteso inserire, nei diversi commi interessati (commi 1, 3 e 5), una nozione unitaria di modifica “snaturante”, trasponendo il concetto di non alterazione della “natura generale del contratto”, delle modifiche ammesse, con la dizione “nonostante le modifiche, la struttura del contratto o dell’accordo quadro e l’operazione economica sottesa possano ritenersi inalterate”, specificando ove necessario ulteriori parametri e valori (commi 3 e 4).</a:t>
            </a:r>
          </a:p>
          <a:p>
            <a:pPr algn="just">
              <a:lnSpc>
                <a:spcPct val="125000"/>
              </a:lnSpc>
            </a:pPr>
            <a:endParaRPr lang="it-IT" sz="1400" i="1" dirty="0">
              <a:latin typeface="Times New Roman" panose="02020603050405020304" pitchFamily="18"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Al riguardo si è tratto spunto dalle modifiche introdotte nel codice dei contratti pubblici con la conversione in legge del decreto-legge 30 aprile 2022, n. 36, convertito dalla legge 29 giugno 2022, n. 79, recante ulteriori misure urgenti per l'attuazione del Piano nazionale di ripresa e resilienza (PNRR), che all’art. 7, comma 2-quater, ha previsto che, nel caso di incrementi del costo dei materiali previsti dal precedente comma 2-ter, sono consentite “senza che sia alterata la natura generale del contratto e ferma restando la piena funzionalità dell’opera” varianti in corso d’opera che assicurino “risparmi, rispetto alle previsioni iniziali, da utilizzare esclusivamente in compensazione per far fronte alle variazioni in aumento dei costi dei materiali”. L’emergere dell’obiettivo di risultato evidenziato nel PNRR anche come “risultato da conseguire in tempo utile”, insieme alla contestuale necessità di consentire elasticità al progetto per compensare gli aumenti dei costi delle costruzioni, ha portato ad introdurre con la citata conversione in legge del decreto-legge n. 36 del 2022 la regola appena enunciata.</a:t>
            </a:r>
          </a:p>
          <a:p>
            <a:pPr algn="just">
              <a:lnSpc>
                <a:spcPct val="125000"/>
              </a:lnSpc>
            </a:pPr>
            <a:endParaRPr lang="it-IT" sz="1400" i="1" dirty="0">
              <a:latin typeface="Times New Roman" panose="02020603050405020304" pitchFamily="18"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Ciò chiarito, si è preferito mantenere l’attuale impostazione dell’articolo 106, che ricalca perfettamente il testo dell’art. 72 della direttiva 2014/24/UE, riservando al comma 1 le modifiche consentite dal punto di vista qualitativo e al comma 2 le modifiche ammesse in ragione del dato quantitativo (in entrambi i casi comunque non “snaturanti”), al comma 6 le modifiche ammesse perché non “sostanziali”, con contestuale specificazione di quelle che -secondo la direttiva- sono sostanziali per definizione, mentre al comma 7 si sono previste le modifiche che, tenuto conto dei limiti posti dalle direttive, possono ad ogni modo essere ammesse.  </a:t>
            </a:r>
          </a:p>
          <a:p>
            <a:pPr algn="just">
              <a:lnSpc>
                <a:spcPct val="125000"/>
              </a:lnSpc>
            </a:pPr>
            <a:endParaRPr lang="it-IT" sz="1400" i="1" dirty="0">
              <a:latin typeface="Times New Roman" panose="02020603050405020304" pitchFamily="18" charset="0"/>
              <a:cs typeface="Times New Roman" panose="02020603050405020304" pitchFamily="18" charset="0"/>
            </a:endParaRPr>
          </a:p>
          <a:p>
            <a:pPr algn="just">
              <a:lnSpc>
                <a:spcPct val="125000"/>
              </a:lnSpc>
            </a:pPr>
            <a:endParaRPr lang="it-IT" sz="14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8531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03453"/>
            <a:ext cx="11952513" cy="5386090"/>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modifiche e varianti contrattuali</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7,</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7. </a:t>
            </a:r>
            <a:r>
              <a:rPr lang="it-IT" sz="1400" b="1" dirty="0">
                <a:solidFill>
                  <a:srgbClr val="000000"/>
                </a:solidFill>
                <a:latin typeface="Times New Roman" panose="02020603050405020304" pitchFamily="18" charset="0"/>
                <a:cs typeface="Times New Roman" panose="02020603050405020304" pitchFamily="18" charset="0"/>
              </a:rPr>
              <a:t>Non sono considerate sostanziali, fermi restando i limiti derivanti dalle somme a disposizione del quadro economico e dalle previsioni di cui alle lettere a), b) e c) del comma 6, le modifiche al progetto o le modifiche contrattuali proposte dalla stazione appaltante ovvero dall’appaltatore con le quali, nel rispetto della funzionalità dell’opera: </a:t>
            </a:r>
          </a:p>
          <a:p>
            <a:pPr algn="just">
              <a:lnSpc>
                <a:spcPct val="125000"/>
              </a:lnSpc>
            </a:pPr>
            <a:endParaRPr lang="it-IT" sz="1400" b="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b="1" dirty="0">
                <a:solidFill>
                  <a:srgbClr val="000000"/>
                </a:solidFill>
                <a:latin typeface="Times New Roman" panose="02020603050405020304" pitchFamily="18" charset="0"/>
                <a:cs typeface="Times New Roman" panose="02020603050405020304" pitchFamily="18" charset="0"/>
              </a:rPr>
              <a:t>a) si assicurino risparmi, rispetto alle previsioni iniziali, da utilizzare in compensazione per far fronte alle varia-zioni in aumento dei costi delle lavorazioni; </a:t>
            </a:r>
          </a:p>
          <a:p>
            <a:pPr algn="just">
              <a:lnSpc>
                <a:spcPct val="125000"/>
              </a:lnSpc>
            </a:pPr>
            <a:endParaRPr lang="it-IT" sz="1400" b="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b="1" dirty="0">
                <a:solidFill>
                  <a:srgbClr val="000000"/>
                </a:solidFill>
                <a:latin typeface="Times New Roman" panose="02020603050405020304" pitchFamily="18" charset="0"/>
                <a:cs typeface="Times New Roman" panose="02020603050405020304" pitchFamily="18" charset="0"/>
              </a:rPr>
              <a:t>b) si realizzino soluzioni equivalenti o migliorative in termini economici, tecnici o di tempi di ultimazione dell’opera, ivi compresa la sopravvenuta possibilità di utilizzo di materiali, componenti o tecnologie non esistenti al momento della progettazione che possono determinare, senza incremento dei costi, significativi miglioramenti nella qualità dell’opera o di parte di essa, o riduzione dei tempi di ultimazione; </a:t>
            </a:r>
          </a:p>
          <a:p>
            <a:pPr algn="just">
              <a:lnSpc>
                <a:spcPct val="125000"/>
              </a:lnSpc>
            </a:pPr>
            <a:endParaRPr lang="it-IT" sz="1400" b="1" dirty="0">
              <a:solidFill>
                <a:srgbClr val="000000"/>
              </a:solidFill>
              <a:latin typeface="Times New Roman" panose="02020603050405020304" pitchFamily="18" charset="0"/>
              <a:cs typeface="Times New Roman" panose="02020603050405020304" pitchFamily="18" charset="0"/>
            </a:endParaRPr>
          </a:p>
          <a:p>
            <a:pPr algn="just">
              <a:lnSpc>
                <a:spcPct val="125000"/>
              </a:lnSpc>
            </a:pPr>
            <a:r>
              <a:rPr lang="it-IT" sz="1400" b="1" dirty="0">
                <a:solidFill>
                  <a:srgbClr val="000000"/>
                </a:solidFill>
                <a:latin typeface="Times New Roman" panose="02020603050405020304" pitchFamily="18" charset="0"/>
                <a:cs typeface="Times New Roman" panose="02020603050405020304" pitchFamily="18" charset="0"/>
              </a:rPr>
              <a:t>c) gli interventi imposti dal direttore dei lavori per la soluzione di questioni tecniche emerse nell’esecuzione dei lavori che possano essere finanziati con le risorse iscritte nel quadro economico dell’opera</a:t>
            </a:r>
            <a:r>
              <a:rPr lang="it-IT" sz="1400" dirty="0">
                <a:solidFill>
                  <a:srgbClr val="000000"/>
                </a:solidFill>
                <a:latin typeface="Times New Roman" panose="02020603050405020304" pitchFamily="18" charset="0"/>
                <a:cs typeface="Times New Roman" panose="02020603050405020304" pitchFamily="18" charset="0"/>
              </a:rPr>
              <a:t>. </a:t>
            </a:r>
            <a:r>
              <a:rPr lang="it-IT" sz="1400" strike="sngStrike" dirty="0">
                <a:solidFill>
                  <a:srgbClr val="000000"/>
                </a:solidFill>
                <a:latin typeface="Times New Roman" panose="02020603050405020304" pitchFamily="18" charset="0"/>
                <a:cs typeface="Times New Roman" panose="02020603050405020304" pitchFamily="18" charset="0"/>
              </a:rPr>
              <a:t>[Non sono considerate sostanziali, fermi restando i limiti derivanti dalle somme a disposizione del quadro economico e dalle previsioni di cui alle lettere a) b) e c) del comma 6, le modifiche al progetto proposte dalla stazione appaltante ovvero dall’appaltatore con le quali, nel rispetto della funzionalità dell’opera: a) si assicurino risparmi, rispetto alle previsioni iniziali, da utilizzare in compensazione per far fronte alle variazioni in aumento dei costi delle lavorazioni; b) si realizzino soluzioni equivalenti o migliorative in termini economici, tecnici o di tempi di ultimazione dell’opera.]</a:t>
            </a:r>
            <a:endParaRPr lang="it-IT" sz="1400" strike="sngStrike"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10953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32332"/>
            <a:ext cx="11728578" cy="6194003"/>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E VARIANTI CONTRATTUALI: il cd. Quinto d’obbligo </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9,</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9. Nei documenti di gara iniziali può essere stabilito che, qualora in corso di esecuzione si renda necessario un aumento o una diminuzione delle prestazioni fino a concorrenza del quinto dell’importo del contratto, </a:t>
            </a:r>
            <a:r>
              <a:rPr lang="it-IT" sz="1400" i="1" dirty="0">
                <a:solidFill>
                  <a:srgbClr val="FF0000"/>
                </a:solidFill>
                <a:latin typeface="Times New Roman" panose="02020603050405020304" pitchFamily="18" charset="0"/>
                <a:cs typeface="Times New Roman" panose="02020603050405020304" pitchFamily="18" charset="0"/>
              </a:rPr>
              <a:t>[c.d. quinto d’obbligo] </a:t>
            </a:r>
            <a:r>
              <a:rPr lang="it-IT" sz="1400" dirty="0">
                <a:solidFill>
                  <a:srgbClr val="000000"/>
                </a:solidFill>
                <a:latin typeface="Times New Roman" panose="02020603050405020304" pitchFamily="18" charset="0"/>
                <a:cs typeface="Times New Roman" panose="02020603050405020304" pitchFamily="18" charset="0"/>
              </a:rPr>
              <a:t>la stazione appaltante possa imporre all’appaltatore l’esecuzione alle condizioni originariamente previste.</a:t>
            </a:r>
            <a:r>
              <a:rPr lang="it-IT" sz="1400" b="1" dirty="0">
                <a:solidFill>
                  <a:srgbClr val="001E5E"/>
                </a:solidFill>
                <a:latin typeface="Times New Roman" panose="02020603050405020304" pitchFamily="18" charset="0"/>
                <a:cs typeface="Times New Roman" panose="02020603050405020304" pitchFamily="18" charset="0"/>
              </a:rPr>
              <a:t> </a:t>
            </a:r>
            <a:r>
              <a:rPr lang="it-IT" sz="1400" dirty="0">
                <a:solidFill>
                  <a:srgbClr val="000000"/>
                </a:solidFill>
                <a:latin typeface="Times New Roman" panose="02020603050405020304" pitchFamily="18" charset="0"/>
                <a:cs typeface="Times New Roman" panose="02020603050405020304" pitchFamily="18" charset="0"/>
              </a:rPr>
              <a:t>In tal caso l’appaltatore non può fare valere il diritto alla risoluzione del contratto.</a:t>
            </a:r>
          </a:p>
          <a:p>
            <a:pPr algn="just">
              <a:lnSpc>
                <a:spcPct val="125000"/>
              </a:lnSpc>
            </a:pPr>
            <a:endParaRPr lang="it-IT" sz="1400" b="1"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Qualora in corso di esecuzione si renda necessario aumento o una diminuzione delle prestazioni fino a concorrenza del quinto dell'importo del contratto, la stazione appaltante, </a:t>
            </a:r>
            <a:r>
              <a:rPr lang="it-IT" sz="1400" b="1"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SE PREVISTO NEI DOCUMENTI DI GARA INIZIALI</a:t>
            </a:r>
            <a:r>
              <a:rPr lang="it-IT" sz="1400"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può imporre all'appaltatore l'esecuzione alle stesse condizioni previste nel contratto originario, senza che l'appaltatore possa far valere il diritto alla risoluzione del contratto</a:t>
            </a:r>
          </a:p>
          <a:p>
            <a:pPr marL="285750" indent="-285750" algn="just">
              <a:lnSpc>
                <a:spcPct val="125000"/>
              </a:lnSpc>
              <a:buFont typeface="Wingdings" panose="05000000000000000000" pitchFamily="2" charset="2"/>
              <a:buChar char="Ø"/>
            </a:pPr>
            <a:endParaRPr lang="it-IT" sz="1400" b="1"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Il diritto potestativo della S.A. di variare il contratto entro il quinto d’obbligo, a fronte del quale l’esecutore non può far valere il diritto alla risoluzione del contratto, trae origine da una </a:t>
            </a:r>
            <a:r>
              <a:rPr lang="it-IT" sz="1400" b="1" dirty="0">
                <a:latin typeface="Times New Roman" panose="02020603050405020304" pitchFamily="18" charset="0"/>
                <a:cs typeface="Times New Roman" panose="02020603050405020304" pitchFamily="18" charset="0"/>
              </a:rPr>
              <a:t>perizia suppletiva </a:t>
            </a:r>
            <a:r>
              <a:rPr lang="it-IT" sz="1400" dirty="0">
                <a:latin typeface="Times New Roman" panose="02020603050405020304" pitchFamily="18" charset="0"/>
                <a:cs typeface="Times New Roman" panose="02020603050405020304" pitchFamily="18" charset="0"/>
              </a:rPr>
              <a:t>predisposta dal direttore dei lavori (o dal DEC), illustrativa della necessità di dover effettuare delle variazioni rispetto al progetto oggetto dell’appalto. </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 suddetta perizia di variante, che di solito nasce dal confronto con il progettista, deve essere accompagnata da un </a:t>
            </a:r>
            <a:r>
              <a:rPr lang="it-IT" sz="1400" b="1" dirty="0">
                <a:latin typeface="Times New Roman" panose="02020603050405020304" pitchFamily="18" charset="0"/>
                <a:cs typeface="Times New Roman" panose="02020603050405020304" pitchFamily="18" charset="0"/>
              </a:rPr>
              <a:t>atto di sottomissione </a:t>
            </a:r>
            <a:r>
              <a:rPr lang="it-IT" sz="1400" dirty="0">
                <a:latin typeface="Times New Roman" panose="02020603050405020304" pitchFamily="18" charset="0"/>
                <a:cs typeface="Times New Roman" panose="02020603050405020304" pitchFamily="18" charset="0"/>
              </a:rPr>
              <a:t>che l’esecutore è tenuto a </a:t>
            </a:r>
            <a:r>
              <a:rPr lang="it-IT" sz="1400" b="1" u="sng" dirty="0">
                <a:latin typeface="Times New Roman" panose="02020603050405020304" pitchFamily="18" charset="0"/>
                <a:cs typeface="Times New Roman" panose="02020603050405020304" pitchFamily="18" charset="0"/>
              </a:rPr>
              <a:t>sottoscrivere in segno di accettazione o di motivato dissenso. </a:t>
            </a:r>
          </a:p>
          <a:p>
            <a:pPr algn="just">
              <a:lnSpc>
                <a:spcPct val="125000"/>
              </a:lnSpc>
            </a:pPr>
            <a:endParaRPr lang="it-IT" sz="1400" b="1" spc="-1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spc="-10" dirty="0">
                <a:latin typeface="Times New Roman" panose="02020603050405020304" pitchFamily="18" charset="0"/>
                <a:ea typeface="Calibri" panose="020F0502020204030204" pitchFamily="34" charset="0"/>
                <a:cs typeface="Times New Roman" panose="02020603050405020304" pitchFamily="18" charset="0"/>
              </a:rPr>
              <a:t>Art. 5, </a:t>
            </a:r>
            <a:r>
              <a:rPr lang="it-IT" sz="1400" b="1" spc="-10" dirty="0" err="1">
                <a:latin typeface="Times New Roman" panose="02020603050405020304" pitchFamily="18" charset="0"/>
                <a:ea typeface="Calibri" panose="020F0502020204030204" pitchFamily="34" charset="0"/>
                <a:cs typeface="Times New Roman" panose="02020603050405020304" pitchFamily="18" charset="0"/>
              </a:rPr>
              <a:t>All</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 II. 14, D.lgs. 36/2023 (Modifiche, variazioni e varianti contrattuali)</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pc="-10" dirty="0">
                <a:latin typeface="Times New Roman" panose="02020603050405020304" pitchFamily="18" charset="0"/>
                <a:ea typeface="Calibri" panose="020F0502020204030204" pitchFamily="34" charset="0"/>
                <a:cs typeface="Times New Roman" panose="02020603050405020304" pitchFamily="18" charset="0"/>
              </a:rPr>
              <a:t>6. Nel caso di cui all’articolo 120, comma 9, del codice, l’esecutore non può far valere il diritto alla risoluzione del contratto e la perizia suppletiva è accompagnata da un atto di sottomissione che l’esecutore è tenuto a sottoscrivere in segno di accettazione o di motivato dissenso.</a:t>
            </a:r>
          </a:p>
        </p:txBody>
      </p:sp>
    </p:spTree>
    <p:extLst>
      <p:ext uri="{BB962C8B-B14F-4D97-AF65-F5344CB8AC3E}">
        <p14:creationId xmlns:p14="http://schemas.microsoft.com/office/powerpoint/2010/main" val="13247154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70788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MODIFICHE CONTRATTUALI: il cd. Quinto d’obbligo </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869765643"/>
              </p:ext>
            </p:extLst>
          </p:nvPr>
        </p:nvGraphicFramePr>
        <p:xfrm>
          <a:off x="447869" y="1001178"/>
          <a:ext cx="11308703" cy="4827265"/>
        </p:xfrm>
        <a:graphic>
          <a:graphicData uri="http://schemas.openxmlformats.org/drawingml/2006/table">
            <a:tbl>
              <a:tblPr/>
              <a:tblGrid>
                <a:gridCol w="2827176">
                  <a:extLst>
                    <a:ext uri="{9D8B030D-6E8A-4147-A177-3AD203B41FA5}">
                      <a16:colId xmlns:a16="http://schemas.microsoft.com/office/drawing/2014/main" val="2033023844"/>
                    </a:ext>
                  </a:extLst>
                </a:gridCol>
                <a:gridCol w="8481527">
                  <a:extLst>
                    <a:ext uri="{9D8B030D-6E8A-4147-A177-3AD203B41FA5}">
                      <a16:colId xmlns:a16="http://schemas.microsoft.com/office/drawing/2014/main" val="908785756"/>
                    </a:ext>
                  </a:extLst>
                </a:gridCol>
              </a:tblGrid>
              <a:tr h="187918">
                <a:tc gridSpan="2">
                  <a:txBody>
                    <a:bodyPr/>
                    <a:lstStyle/>
                    <a:p>
                      <a:pPr algn="l"/>
                      <a:r>
                        <a:rPr lang="it-IT" sz="1200" dirty="0">
                          <a:effectLst/>
                          <a:latin typeface="Times New Roman" panose="02020603050405020304" pitchFamily="18" charset="0"/>
                          <a:cs typeface="Times New Roman" panose="02020603050405020304" pitchFamily="18" charset="0"/>
                        </a:rPr>
                        <a:t>Quesito del Servizio Supporto Giuridico</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489169784"/>
                  </a:ext>
                </a:extLst>
              </a:tr>
              <a:tr h="187918">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2455</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859624335"/>
                  </a:ext>
                </a:extLst>
              </a:tr>
              <a:tr h="187918">
                <a:tc>
                  <a:txBody>
                    <a:bodyPr/>
                    <a:lstStyle/>
                    <a:p>
                      <a:r>
                        <a:rPr lang="it-IT" sz="1200">
                          <a:effectLst/>
                          <a:latin typeface="Times New Roman" panose="02020603050405020304" pitchFamily="18" charset="0"/>
                          <a:cs typeface="Times New Roman" panose="02020603050405020304" pitchFamily="18" charset="0"/>
                        </a:rPr>
                        <a:t>Data emissione:</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21/06/2024</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156760570"/>
                  </a:ext>
                </a:extLst>
              </a:tr>
              <a:tr h="187918">
                <a:tc>
                  <a:txBody>
                    <a:bodyPr/>
                    <a:lstStyle/>
                    <a:p>
                      <a:r>
                        <a:rPr lang="it-IT" sz="1200">
                          <a:effectLst/>
                          <a:latin typeface="Times New Roman" panose="02020603050405020304" pitchFamily="18" charset="0"/>
                          <a:cs typeface="Times New Roman" panose="02020603050405020304" pitchFamily="18" charset="0"/>
                        </a:rPr>
                        <a:t>Argomenti:</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Modifiche contrattuali</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748331230"/>
                  </a:ext>
                </a:extLst>
              </a:tr>
              <a:tr h="187918">
                <a:tc>
                  <a:txBody>
                    <a:bodyPr/>
                    <a:lstStyle/>
                    <a:p>
                      <a:r>
                        <a:rPr lang="it-IT" sz="1200" dirty="0">
                          <a:effectLst/>
                          <a:latin typeface="Times New Roman" panose="02020603050405020304" pitchFamily="18" charset="0"/>
                          <a:cs typeface="Times New Roman" panose="02020603050405020304" pitchFamily="18" charset="0"/>
                        </a:rPr>
                        <a:t>Oggetto:</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Quinto d’obbligo</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711074081"/>
                  </a:ext>
                </a:extLst>
              </a:tr>
              <a:tr h="1971729">
                <a:tc>
                  <a:txBody>
                    <a:bodyPr/>
                    <a:lstStyle/>
                    <a:p>
                      <a:r>
                        <a:rPr lang="it-IT" sz="1200">
                          <a:effectLst/>
                          <a:latin typeface="Times New Roman" panose="02020603050405020304" pitchFamily="18" charset="0"/>
                          <a:cs typeface="Times New Roman" panose="02020603050405020304" pitchFamily="18" charset="0"/>
                        </a:rPr>
                        <a:t>Quesito:</a:t>
                      </a:r>
                    </a:p>
                  </a:txBody>
                  <a:tcPr marL="32711" marR="32711" marT="32711" marB="32711">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L’art. 120 comma 9 del </a:t>
                      </a:r>
                      <a:r>
                        <a:rPr lang="it-IT" sz="1200" dirty="0" err="1">
                          <a:effectLst/>
                          <a:latin typeface="Times New Roman" panose="02020603050405020304" pitchFamily="18" charset="0"/>
                          <a:cs typeface="Times New Roman" panose="02020603050405020304" pitchFamily="18" charset="0"/>
                        </a:rPr>
                        <a:t>D.Lgs.</a:t>
                      </a:r>
                      <a:r>
                        <a:rPr lang="it-IT" sz="1200" dirty="0">
                          <a:effectLst/>
                          <a:latin typeface="Times New Roman" panose="02020603050405020304" pitchFamily="18" charset="0"/>
                          <a:cs typeface="Times New Roman" panose="02020603050405020304" pitchFamily="18" charset="0"/>
                        </a:rPr>
                        <a:t> 36/2023 attribuisce alle stazioni appaltanti la facoltà di imporre all’appaltatore l’esecuzione delle prestazioni alle condizioni originariamente previste dal contratto aumentate o diminuite “fino a concorrenza del quinto dell’importo del contratto”, purché che tale facoltà sia prevista nei documenti di gara iniziali. Il Bando Tipo ANAC n.1/2023 al punto 3.3 nella tabella 3 inserisce tra le voci che compongono il valore globale stimato l’“importo massimo del quinto d’obbligo”. La norma e il Bando Tipo paiono compatibili con l’indicazione da parte delle stazioni appaltanti di un valore inferiore al quinto, previsione che in alcuni casi potrebbe ampliare il novero degli operatori economici interessati alla partecipazione alla gara. Tutto ciò premesso, si chiede pertanto: - se nei documenti di gara iniziali la stazione appaltante possa esercitare la facoltà di cui all’art. 120 comma 9 </a:t>
                      </a:r>
                      <a:r>
                        <a:rPr lang="it-IT" sz="1200" dirty="0" err="1">
                          <a:effectLst/>
                          <a:latin typeface="Times New Roman" panose="02020603050405020304" pitchFamily="18" charset="0"/>
                          <a:cs typeface="Times New Roman" panose="02020603050405020304" pitchFamily="18" charset="0"/>
                        </a:rPr>
                        <a:t>D.Lgs.</a:t>
                      </a:r>
                      <a:r>
                        <a:rPr lang="it-IT" sz="1200" dirty="0">
                          <a:effectLst/>
                          <a:latin typeface="Times New Roman" panose="02020603050405020304" pitchFamily="18" charset="0"/>
                          <a:cs typeface="Times New Roman" panose="02020603050405020304" pitchFamily="18" charset="0"/>
                        </a:rPr>
                        <a:t> 36/2023 indicando un valore inferiore al quinto dell’importo del contratto con riferimento all’obbligo per l’appaltatore di eseguire le prestazioni alle stesse condizioni originariamente previste.</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085999272"/>
                  </a:ext>
                </a:extLst>
              </a:tr>
              <a:tr h="1614026">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32711" marR="32711" marT="32711" marB="32711">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Il quesito riguarda la questione del sesto quinto che nel nuovo codice rappresenta una autonoma fattispecie di modifica contrattuale, e, considerato il richiamo al Bando tipo </a:t>
                      </a:r>
                      <a:r>
                        <a:rPr lang="it-IT" sz="1200" dirty="0" err="1">
                          <a:effectLst/>
                          <a:latin typeface="Times New Roman" panose="02020603050405020304" pitchFamily="18" charset="0"/>
                          <a:cs typeface="Times New Roman" panose="02020603050405020304" pitchFamily="18" charset="0"/>
                        </a:rPr>
                        <a:t>Anac</a:t>
                      </a:r>
                      <a:r>
                        <a:rPr lang="it-IT" sz="1200" dirty="0">
                          <a:effectLst/>
                          <a:latin typeface="Times New Roman" panose="02020603050405020304" pitchFamily="18" charset="0"/>
                          <a:cs typeface="Times New Roman" panose="02020603050405020304" pitchFamily="18" charset="0"/>
                        </a:rPr>
                        <a:t> n.1/2023 per l’affidamento di contratti pubblici di servizi e forniture nei settori ordinari, si deduce che la fattispecie in esame ricada in tale ambito. L'art. 120 comma 9 ricalibra la disciplina del c.d. quinto d'obbligo riconducendolo definitivamente nell'ambito delle potenziali modifiche del contratto, con la previsione di una sua doverosa (quindi a pena di illegittimità) programmazione nella documentazione di gara. Pertanto la facoltà di indicare valori inferiori sembra coerente con la previsione di cui all’art. 120 comma 9 del d. </a:t>
                      </a:r>
                      <a:r>
                        <a:rPr lang="it-IT" sz="1200" dirty="0" err="1">
                          <a:effectLst/>
                          <a:latin typeface="Times New Roman" panose="02020603050405020304" pitchFamily="18" charset="0"/>
                          <a:cs typeface="Times New Roman" panose="02020603050405020304" pitchFamily="18" charset="0"/>
                        </a:rPr>
                        <a:t>lgs</a:t>
                      </a:r>
                      <a:r>
                        <a:rPr lang="it-IT" sz="1200" dirty="0">
                          <a:effectLst/>
                          <a:latin typeface="Times New Roman" panose="02020603050405020304" pitchFamily="18" charset="0"/>
                          <a:cs typeface="Times New Roman" panose="02020603050405020304" pitchFamily="18" charset="0"/>
                        </a:rPr>
                        <a:t>. 36/2023 e la risposta è affermativa. Occorre comunque considerare che la stazione appaltante si vincola ad un utilizzo per un importo minore di quello previsto.</a:t>
                      </a:r>
                    </a:p>
                  </a:txBody>
                  <a:tcPr marL="32711" marR="32711" marT="32711" marB="3271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461424511"/>
                  </a:ext>
                </a:extLst>
              </a:tr>
            </a:tbl>
          </a:graphicData>
        </a:graphic>
      </p:graphicFrame>
    </p:spTree>
    <p:extLst>
      <p:ext uri="{BB962C8B-B14F-4D97-AF65-F5344CB8AC3E}">
        <p14:creationId xmlns:p14="http://schemas.microsoft.com/office/powerpoint/2010/main" val="619477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1110" y="313612"/>
            <a:ext cx="11728578" cy="3500958"/>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MODIFICHE E VARIANTI CONTRATTUALI: il cd. Quinto d’obbligo </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i="1" spc="-10" dirty="0">
                <a:latin typeface="Times New Roman" panose="02020603050405020304" pitchFamily="18" charset="0"/>
                <a:ea typeface="Calibri" panose="020F0502020204030204" pitchFamily="34" charset="0"/>
                <a:cs typeface="Times New Roman" panose="02020603050405020304" pitchFamily="18" charset="0"/>
              </a:rPr>
              <a:t>TAR Milano, 30.01.2025 n. 329</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spc="-10" dirty="0">
                <a:latin typeface="Times New Roman" panose="02020603050405020304" pitchFamily="18" charset="0"/>
                <a:ea typeface="Calibri" panose="020F0502020204030204" pitchFamily="34" charset="0"/>
                <a:cs typeface="Times New Roman" panose="02020603050405020304" pitchFamily="18" charset="0"/>
              </a:rPr>
              <a:t>“Nei documenti di gara iniziali può essere stabilito che, qualora in corso di esecuzione si renda necessario un aumento o una diminuzione delle prestazioni fino a concorrenza del quinto dell'importo del contratto, la stazione appaltante possa imporre all'appaltatore l'esecuzione alle condizioni originariamente previste.</a:t>
            </a:r>
          </a:p>
          <a:p>
            <a:pPr algn="just">
              <a:lnSpc>
                <a:spcPct val="125000"/>
              </a:lnSpc>
            </a:pPr>
            <a:r>
              <a:rPr lang="it-IT" sz="1400" i="1" spc="-10" dirty="0">
                <a:latin typeface="Times New Roman" panose="02020603050405020304" pitchFamily="18" charset="0"/>
                <a:ea typeface="Calibri" panose="020F0502020204030204" pitchFamily="34" charset="0"/>
                <a:cs typeface="Times New Roman" panose="02020603050405020304" pitchFamily="18" charset="0"/>
              </a:rPr>
              <a:t>In tal caso l'appaltatore non può fare valere il diritto alla risoluzione del contratto” (comma 9 - cd. quinto d’obbligo); (…) A dispetto della precedente formulazione dell’art. 106 del D.lgs. n. 50/2016, l’art. 120 ha impresso agli istituti in analisi una differente fisionomia, tale che, ad avviso del Collegio, ove previsti dalla </a:t>
            </a:r>
            <a:r>
              <a:rPr lang="it-IT" sz="1400" i="1" spc="-10" dirty="0" err="1">
                <a:latin typeface="Times New Roman" panose="02020603050405020304" pitchFamily="18" charset="0"/>
                <a:ea typeface="Calibri" panose="020F0502020204030204" pitchFamily="34" charset="0"/>
                <a:cs typeface="Times New Roman" panose="02020603050405020304" pitchFamily="18" charset="0"/>
              </a:rPr>
              <a:t>lex</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 </a:t>
            </a:r>
            <a:r>
              <a:rPr lang="it-IT" sz="1400" i="1" spc="-10" dirty="0" err="1">
                <a:latin typeface="Times New Roman" panose="02020603050405020304" pitchFamily="18" charset="0"/>
                <a:ea typeface="Calibri" panose="020F0502020204030204" pitchFamily="34" charset="0"/>
                <a:cs typeface="Times New Roman" panose="02020603050405020304" pitchFamily="18" charset="0"/>
              </a:rPr>
              <a:t>specialis</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 gli importi a questi afferenti non possono essere esclusi dal calcolo dell’importo globale della commessa.</a:t>
            </a:r>
          </a:p>
          <a:p>
            <a:pPr algn="just">
              <a:lnSpc>
                <a:spcPct val="125000"/>
              </a:lnSpc>
            </a:pPr>
            <a:endParaRPr lang="it-IT" sz="1400" i="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i="1" spc="-10" dirty="0">
                <a:latin typeface="Times New Roman" panose="02020603050405020304" pitchFamily="18" charset="0"/>
                <a:ea typeface="Calibri" panose="020F0502020204030204" pitchFamily="34" charset="0"/>
                <a:cs typeface="Times New Roman" panose="02020603050405020304" pitchFamily="18" charset="0"/>
              </a:rPr>
              <a:t>Nello specifico</a:t>
            </a:r>
            <a:r>
              <a:rPr lang="it-IT" sz="1400" b="1" i="1" u="sng" spc="-10" dirty="0">
                <a:latin typeface="Times New Roman" panose="02020603050405020304" pitchFamily="18" charset="0"/>
                <a:ea typeface="Calibri" panose="020F0502020204030204" pitchFamily="34" charset="0"/>
                <a:cs typeface="Times New Roman" panose="02020603050405020304" pitchFamily="18" charset="0"/>
              </a:rPr>
              <a:t>, il quinto d’obbligo di cui al comma 9 ha assunto propriamente la natura di “opzione contrattuale”, attivabile dall’Amministrazione non più automaticamente ma soltanto ove prevista ab origine nei documenti iniziali di gara,</a:t>
            </a:r>
            <a:r>
              <a:rPr lang="it-IT" sz="1400" i="1" spc="-10" dirty="0">
                <a:latin typeface="Times New Roman" panose="02020603050405020304" pitchFamily="18" charset="0"/>
                <a:ea typeface="Calibri" panose="020F0502020204030204" pitchFamily="34" charset="0"/>
                <a:cs typeface="Times New Roman" panose="02020603050405020304" pitchFamily="18" charset="0"/>
              </a:rPr>
              <a:t> ciò al fine di rendere la sua previsione compatibile con le fattispecie di “modifica” dell’appalto consentite dall’art. 72 della Direttiva 2014/24/UE.’’</a:t>
            </a:r>
          </a:p>
        </p:txBody>
      </p:sp>
    </p:spTree>
    <p:extLst>
      <p:ext uri="{BB962C8B-B14F-4D97-AF65-F5344CB8AC3E}">
        <p14:creationId xmlns:p14="http://schemas.microsoft.com/office/powerpoint/2010/main" val="28009486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70788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Valore stimato dell’appalto e Quinto d’obbligo </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3160375693"/>
              </p:ext>
            </p:extLst>
          </p:nvPr>
        </p:nvGraphicFramePr>
        <p:xfrm>
          <a:off x="599440" y="772161"/>
          <a:ext cx="11084560" cy="5033715"/>
        </p:xfrm>
        <a:graphic>
          <a:graphicData uri="http://schemas.openxmlformats.org/drawingml/2006/table">
            <a:tbl>
              <a:tblPr/>
              <a:tblGrid>
                <a:gridCol w="2771141">
                  <a:extLst>
                    <a:ext uri="{9D8B030D-6E8A-4147-A177-3AD203B41FA5}">
                      <a16:colId xmlns:a16="http://schemas.microsoft.com/office/drawing/2014/main" val="252407761"/>
                    </a:ext>
                  </a:extLst>
                </a:gridCol>
                <a:gridCol w="8313419">
                  <a:extLst>
                    <a:ext uri="{9D8B030D-6E8A-4147-A177-3AD203B41FA5}">
                      <a16:colId xmlns:a16="http://schemas.microsoft.com/office/drawing/2014/main" val="3146529806"/>
                    </a:ext>
                  </a:extLst>
                </a:gridCol>
              </a:tblGrid>
              <a:tr h="279054">
                <a:tc gridSpan="2">
                  <a:txBody>
                    <a:bodyPr/>
                    <a:lstStyle/>
                    <a:p>
                      <a:pPr algn="l"/>
                      <a:r>
                        <a:rPr lang="it-IT" sz="1200">
                          <a:effectLst/>
                          <a:latin typeface="Times New Roman" panose="02020603050405020304" pitchFamily="18" charset="0"/>
                          <a:cs typeface="Times New Roman" panose="02020603050405020304" pitchFamily="18" charset="0"/>
                        </a:rPr>
                        <a:t>Quesito del Servizio Supporto Giuridico</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2871978133"/>
                  </a:ext>
                </a:extLst>
              </a:tr>
              <a:tr h="279054">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3116</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683640277"/>
                  </a:ext>
                </a:extLst>
              </a:tr>
              <a:tr h="279054">
                <a:tc>
                  <a:txBody>
                    <a:bodyPr/>
                    <a:lstStyle/>
                    <a:p>
                      <a:r>
                        <a:rPr lang="it-IT" sz="1200">
                          <a:effectLst/>
                          <a:latin typeface="Times New Roman" panose="02020603050405020304" pitchFamily="18" charset="0"/>
                          <a:cs typeface="Times New Roman" panose="02020603050405020304" pitchFamily="18" charset="0"/>
                        </a:rPr>
                        <a:t>Data emissione:</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06/12/2024</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027711446"/>
                  </a:ext>
                </a:extLst>
              </a:tr>
              <a:tr h="279054">
                <a:tc>
                  <a:txBody>
                    <a:bodyPr/>
                    <a:lstStyle/>
                    <a:p>
                      <a:r>
                        <a:rPr lang="it-IT" sz="1200">
                          <a:effectLst/>
                          <a:latin typeface="Times New Roman" panose="02020603050405020304" pitchFamily="18" charset="0"/>
                          <a:cs typeface="Times New Roman" panose="02020603050405020304" pitchFamily="18" charset="0"/>
                        </a:rPr>
                        <a:t>Argomenti:</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Calcolo appalto</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414384201"/>
                  </a:ext>
                </a:extLst>
              </a:tr>
              <a:tr h="279054">
                <a:tc>
                  <a:txBody>
                    <a:bodyPr/>
                    <a:lstStyle/>
                    <a:p>
                      <a:r>
                        <a:rPr lang="it-IT" sz="1200" dirty="0">
                          <a:effectLst/>
                          <a:latin typeface="Times New Roman" panose="02020603050405020304" pitchFamily="18" charset="0"/>
                          <a:cs typeface="Times New Roman" panose="02020603050405020304" pitchFamily="18" charset="0"/>
                        </a:rPr>
                        <a:t>Oggetto:</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Quinto d'obbligo e Sezione del quadro economico</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831545794"/>
                  </a:ext>
                </a:extLst>
              </a:tr>
              <a:tr h="1003839">
                <a:tc>
                  <a:txBody>
                    <a:bodyPr/>
                    <a:lstStyle/>
                    <a:p>
                      <a:r>
                        <a:rPr lang="it-IT" sz="1200">
                          <a:effectLst/>
                          <a:latin typeface="Times New Roman" panose="02020603050405020304" pitchFamily="18" charset="0"/>
                          <a:cs typeface="Times New Roman" panose="02020603050405020304" pitchFamily="18" charset="0"/>
                        </a:rPr>
                        <a:t>Quesito:</a:t>
                      </a:r>
                    </a:p>
                  </a:txBody>
                  <a:tcPr marL="41153" marR="41153" marT="41153" marB="41153">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a:effectLst/>
                          <a:latin typeface="Times New Roman" panose="02020603050405020304" pitchFamily="18" charset="0"/>
                          <a:cs typeface="Times New Roman" panose="02020603050405020304" pitchFamily="18" charset="0"/>
                        </a:rPr>
                        <a:t>Si chiede se in virtù del principio per cui il quinto d'obbligo ex art. 120 co. 9 deve essere considerato nel valore stimato dell'appalto, laddove previsto nei documenti di gara, lo stesso debba essere reso evidente nel quadro A del Quadro Economico, anzichè nel quadro B (somme a disposizione).</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87398233"/>
                  </a:ext>
                </a:extLst>
              </a:tr>
              <a:tr h="2634606">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41153" marR="41153" marT="41153" marB="41153">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L'applicazione dell'art. 120, c. 9 del Codice dei contratti pubblici è rimesso alla </a:t>
                      </a:r>
                      <a:r>
                        <a:rPr lang="it-IT" sz="1200" dirty="0" err="1">
                          <a:effectLst/>
                          <a:latin typeface="Times New Roman" panose="02020603050405020304" pitchFamily="18" charset="0"/>
                          <a:cs typeface="Times New Roman" panose="02020603050405020304" pitchFamily="18" charset="0"/>
                        </a:rPr>
                        <a:t>lex</a:t>
                      </a:r>
                      <a:r>
                        <a:rPr lang="it-IT" sz="1200" dirty="0">
                          <a:effectLst/>
                          <a:latin typeface="Times New Roman" panose="02020603050405020304" pitchFamily="18" charset="0"/>
                          <a:cs typeface="Times New Roman" panose="02020603050405020304" pitchFamily="18" charset="0"/>
                        </a:rPr>
                        <a:t> </a:t>
                      </a:r>
                      <a:r>
                        <a:rPr lang="it-IT" sz="1200" dirty="0" err="1">
                          <a:effectLst/>
                          <a:latin typeface="Times New Roman" panose="02020603050405020304" pitchFamily="18" charset="0"/>
                          <a:cs typeface="Times New Roman" panose="02020603050405020304" pitchFamily="18" charset="0"/>
                        </a:rPr>
                        <a:t>spacials</a:t>
                      </a:r>
                      <a:r>
                        <a:rPr lang="it-IT" sz="1200" dirty="0">
                          <a:effectLst/>
                          <a:latin typeface="Times New Roman" panose="02020603050405020304" pitchFamily="18" charset="0"/>
                          <a:cs typeface="Times New Roman" panose="02020603050405020304" pitchFamily="18" charset="0"/>
                        </a:rPr>
                        <a:t> di gara. Non vi è una sola metodologia di applicazione di detta norma, la decisione è rimessa alla disciplina di gara. Ove la </a:t>
                      </a:r>
                      <a:r>
                        <a:rPr lang="it-IT" sz="1200" dirty="0" err="1">
                          <a:effectLst/>
                          <a:latin typeface="Times New Roman" panose="02020603050405020304" pitchFamily="18" charset="0"/>
                          <a:cs typeface="Times New Roman" panose="02020603050405020304" pitchFamily="18" charset="0"/>
                        </a:rPr>
                        <a:t>lex</a:t>
                      </a:r>
                      <a:r>
                        <a:rPr lang="it-IT" sz="1200" dirty="0">
                          <a:effectLst/>
                          <a:latin typeface="Times New Roman" panose="02020603050405020304" pitchFamily="18" charset="0"/>
                          <a:cs typeface="Times New Roman" panose="02020603050405020304" pitchFamily="18" charset="0"/>
                        </a:rPr>
                        <a:t> </a:t>
                      </a:r>
                      <a:r>
                        <a:rPr lang="it-IT" sz="1200" dirty="0" err="1">
                          <a:effectLst/>
                          <a:latin typeface="Times New Roman" panose="02020603050405020304" pitchFamily="18" charset="0"/>
                          <a:cs typeface="Times New Roman" panose="02020603050405020304" pitchFamily="18" charset="0"/>
                        </a:rPr>
                        <a:t>specialis</a:t>
                      </a:r>
                      <a:r>
                        <a:rPr lang="it-IT" sz="1200" dirty="0">
                          <a:effectLst/>
                          <a:latin typeface="Times New Roman" panose="02020603050405020304" pitchFamily="18" charset="0"/>
                          <a:cs typeface="Times New Roman" panose="02020603050405020304" pitchFamily="18" charset="0"/>
                        </a:rPr>
                        <a:t> di gara prevede l'applicazione dell'art. 120, c. 9 come forma di opzione (a norma dell'art. 120, c. 1 </a:t>
                      </a:r>
                      <a:r>
                        <a:rPr lang="it-IT" sz="1200" dirty="0" err="1">
                          <a:effectLst/>
                          <a:latin typeface="Times New Roman" panose="02020603050405020304" pitchFamily="18" charset="0"/>
                          <a:cs typeface="Times New Roman" panose="02020603050405020304" pitchFamily="18" charset="0"/>
                        </a:rPr>
                        <a:t>lett</a:t>
                      </a:r>
                      <a:r>
                        <a:rPr lang="it-IT" sz="1200" dirty="0">
                          <a:effectLst/>
                          <a:latin typeface="Times New Roman" panose="02020603050405020304" pitchFamily="18" charset="0"/>
                          <a:cs typeface="Times New Roman" panose="02020603050405020304" pitchFamily="18" charset="0"/>
                        </a:rPr>
                        <a:t>. a) del Codice), in base all'art. 14, c. 4 del Codice, detto importo va computato nel valore della procedura, da inserire nel quadro A del quadro economico, pur non necessitando da subito di copertura economica. Ove di converso la </a:t>
                      </a:r>
                      <a:r>
                        <a:rPr lang="it-IT" sz="1200" dirty="0" err="1">
                          <a:effectLst/>
                          <a:latin typeface="Times New Roman" panose="02020603050405020304" pitchFamily="18" charset="0"/>
                          <a:cs typeface="Times New Roman" panose="02020603050405020304" pitchFamily="18" charset="0"/>
                        </a:rPr>
                        <a:t>lex</a:t>
                      </a:r>
                      <a:r>
                        <a:rPr lang="it-IT" sz="1200" dirty="0">
                          <a:effectLst/>
                          <a:latin typeface="Times New Roman" panose="02020603050405020304" pitchFamily="18" charset="0"/>
                          <a:cs typeface="Times New Roman" panose="02020603050405020304" pitchFamily="18" charset="0"/>
                        </a:rPr>
                        <a:t> </a:t>
                      </a:r>
                      <a:r>
                        <a:rPr lang="it-IT" sz="1200" dirty="0" err="1">
                          <a:effectLst/>
                          <a:latin typeface="Times New Roman" panose="02020603050405020304" pitchFamily="18" charset="0"/>
                          <a:cs typeface="Times New Roman" panose="02020603050405020304" pitchFamily="18" charset="0"/>
                        </a:rPr>
                        <a:t>spacialis</a:t>
                      </a:r>
                      <a:r>
                        <a:rPr lang="it-IT" sz="1200" dirty="0">
                          <a:effectLst/>
                          <a:latin typeface="Times New Roman" panose="02020603050405020304" pitchFamily="18" charset="0"/>
                          <a:cs typeface="Times New Roman" panose="02020603050405020304" pitchFamily="18" charset="0"/>
                        </a:rPr>
                        <a:t> di gara preveda l'applicazione dell'art. 120, c. 9 del Codice solo come vincolo per l'</a:t>
                      </a:r>
                      <a:r>
                        <a:rPr lang="it-IT" sz="1200" dirty="0" err="1">
                          <a:effectLst/>
                          <a:latin typeface="Times New Roman" panose="02020603050405020304" pitchFamily="18" charset="0"/>
                          <a:cs typeface="Times New Roman" panose="02020603050405020304" pitchFamily="18" charset="0"/>
                        </a:rPr>
                        <a:t>appaltatre</a:t>
                      </a:r>
                      <a:r>
                        <a:rPr lang="it-IT" sz="1200" dirty="0">
                          <a:effectLst/>
                          <a:latin typeface="Times New Roman" panose="02020603050405020304" pitchFamily="18" charset="0"/>
                          <a:cs typeface="Times New Roman" panose="02020603050405020304" pitchFamily="18" charset="0"/>
                        </a:rPr>
                        <a:t> in caso di modifiche contrattuali e/o variante in corso d'opera non previste al momento di gara (non già comprese in clausole opzionali), detto importo non è da conteggiare nell'importo della procedura e non trova corrispondenza esplicita nel quadro economico (rientrando di fatto nella voce imprevisti).</a:t>
                      </a:r>
                    </a:p>
                  </a:txBody>
                  <a:tcPr marL="41153" marR="41153" marT="41153" marB="41153"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081324264"/>
                  </a:ext>
                </a:extLst>
              </a:tr>
            </a:tbl>
          </a:graphicData>
        </a:graphic>
      </p:graphicFrame>
    </p:spTree>
    <p:extLst>
      <p:ext uri="{BB962C8B-B14F-4D97-AF65-F5344CB8AC3E}">
        <p14:creationId xmlns:p14="http://schemas.microsoft.com/office/powerpoint/2010/main" val="3601804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369332"/>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Affidamenti diretti e quinto d’obbligo</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2512264594"/>
              </p:ext>
            </p:extLst>
          </p:nvPr>
        </p:nvGraphicFramePr>
        <p:xfrm>
          <a:off x="426720" y="812802"/>
          <a:ext cx="11287760" cy="4906323"/>
        </p:xfrm>
        <a:graphic>
          <a:graphicData uri="http://schemas.openxmlformats.org/drawingml/2006/table">
            <a:tbl>
              <a:tblPr/>
              <a:tblGrid>
                <a:gridCol w="2821940">
                  <a:extLst>
                    <a:ext uri="{9D8B030D-6E8A-4147-A177-3AD203B41FA5}">
                      <a16:colId xmlns:a16="http://schemas.microsoft.com/office/drawing/2014/main" val="1777712611"/>
                    </a:ext>
                  </a:extLst>
                </a:gridCol>
                <a:gridCol w="8465820">
                  <a:extLst>
                    <a:ext uri="{9D8B030D-6E8A-4147-A177-3AD203B41FA5}">
                      <a16:colId xmlns:a16="http://schemas.microsoft.com/office/drawing/2014/main" val="1719153327"/>
                    </a:ext>
                  </a:extLst>
                </a:gridCol>
              </a:tblGrid>
              <a:tr h="294800">
                <a:tc gridSpan="2">
                  <a:txBody>
                    <a:bodyPr/>
                    <a:lstStyle/>
                    <a:p>
                      <a:pPr algn="l"/>
                      <a:r>
                        <a:rPr lang="it-IT" sz="1200">
                          <a:effectLst/>
                          <a:latin typeface="Times New Roman" panose="02020603050405020304" pitchFamily="18" charset="0"/>
                          <a:cs typeface="Times New Roman" panose="02020603050405020304" pitchFamily="18" charset="0"/>
                        </a:rPr>
                        <a:t>Quesito del Servizio Supporto Giuridico</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2930686664"/>
                  </a:ext>
                </a:extLst>
              </a:tr>
              <a:tr h="294800">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4199</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803101234"/>
                  </a:ext>
                </a:extLst>
              </a:tr>
              <a:tr h="294800">
                <a:tc>
                  <a:txBody>
                    <a:bodyPr/>
                    <a:lstStyle/>
                    <a:p>
                      <a:r>
                        <a:rPr lang="it-IT" sz="1200">
                          <a:effectLst/>
                          <a:latin typeface="Times New Roman" panose="02020603050405020304" pitchFamily="18" charset="0"/>
                          <a:cs typeface="Times New Roman" panose="02020603050405020304" pitchFamily="18" charset="0"/>
                        </a:rPr>
                        <a:t>Data emissione:</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21/04/2026</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094826293"/>
                  </a:ext>
                </a:extLst>
              </a:tr>
              <a:tr h="294800">
                <a:tc>
                  <a:txBody>
                    <a:bodyPr/>
                    <a:lstStyle/>
                    <a:p>
                      <a:r>
                        <a:rPr lang="it-IT" sz="1200">
                          <a:effectLst/>
                          <a:latin typeface="Times New Roman" panose="02020603050405020304" pitchFamily="18" charset="0"/>
                          <a:cs typeface="Times New Roman" panose="02020603050405020304" pitchFamily="18" charset="0"/>
                        </a:rPr>
                        <a:t>Argomenti:</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Affidamento diretto</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712978642"/>
                  </a:ext>
                </a:extLst>
              </a:tr>
              <a:tr h="294800">
                <a:tc>
                  <a:txBody>
                    <a:bodyPr/>
                    <a:lstStyle/>
                    <a:p>
                      <a:r>
                        <a:rPr lang="it-IT" sz="1200" dirty="0">
                          <a:effectLst/>
                          <a:latin typeface="Times New Roman" panose="02020603050405020304" pitchFamily="18" charset="0"/>
                          <a:cs typeface="Times New Roman" panose="02020603050405020304" pitchFamily="18" charset="0"/>
                        </a:rPr>
                        <a:t>Oggetto:</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Estensione del Quinto d'obbligo negli affidamenti diretti</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195814411"/>
                  </a:ext>
                </a:extLst>
              </a:tr>
              <a:tr h="1810919">
                <a:tc>
                  <a:txBody>
                    <a:bodyPr/>
                    <a:lstStyle/>
                    <a:p>
                      <a:r>
                        <a:rPr lang="it-IT" sz="1200">
                          <a:effectLst/>
                          <a:latin typeface="Times New Roman" panose="02020603050405020304" pitchFamily="18" charset="0"/>
                          <a:cs typeface="Times New Roman" panose="02020603050405020304" pitchFamily="18" charset="0"/>
                        </a:rPr>
                        <a:t>Quesito:</a:t>
                      </a:r>
                    </a:p>
                  </a:txBody>
                  <a:tcPr marL="43991" marR="43991" marT="43991" marB="43991">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a:effectLst/>
                          <a:latin typeface="Times New Roman" panose="02020603050405020304" pitchFamily="18" charset="0"/>
                          <a:cs typeface="Times New Roman" panose="02020603050405020304" pitchFamily="18" charset="0"/>
                        </a:rPr>
                        <a:t>L'estensione del quinto d'obbligo negli affidamenti diretti è possibile dato che il Codice vigente all'art. 120, co. 9 ne prevede l'applicazione previa indicazione nei documenti di gara lasciando intendere che lo stesso istituto si possa applicare solo alle procedure di gara (escludendo quindi gli affidamenti diretti)? Se è possibile, è sufficiente prevederlo nella Determina di affidamento (art. 17 Codice vigente) o deve essere indicato anche nei docuemnti propedeutici all'affidamento diretto? Se è possibile, è necessario indicare una voce precisa nel quadro economico (ex art. 14 Codice vigente)?</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195933528"/>
                  </a:ext>
                </a:extLst>
              </a:tr>
              <a:tr h="1621404">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43991" marR="43991" marT="43991" marB="43991">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L'art. 120, c. 9 del Codice dei contratti pubblici può essere applicato anche in caso di affidamento diretto. In caso di applicazione di tale istituto, l'importo della procedura ai fini dell'art. 14 del Codice dei contratti pubblici deve comprendere anche il "sesto quinto" a norma del c. 4 dello stesso articolo che prevede come "Il calcolo dell’importo stimato di un appalto pubblico di lavori, servizi e forniture è basato sull'importo totale pagabile, al netto dell'imposta sul valore aggiunto (IVA), valutato dalla stazione appaltante. Il calcolo tiene conto dell'importo massimo stimato (...)"</a:t>
                      </a:r>
                    </a:p>
                  </a:txBody>
                  <a:tcPr marL="43991" marR="43991" marT="43991" marB="43991"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869050537"/>
                  </a:ext>
                </a:extLst>
              </a:tr>
            </a:tbl>
          </a:graphicData>
        </a:graphic>
      </p:graphicFrame>
    </p:spTree>
    <p:extLst>
      <p:ext uri="{BB962C8B-B14F-4D97-AF65-F5344CB8AC3E}">
        <p14:creationId xmlns:p14="http://schemas.microsoft.com/office/powerpoint/2010/main" val="10431151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369332"/>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Calcolo dell’importo a base di gara e quinto d’obbligo</a:t>
            </a: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1045018300"/>
              </p:ext>
            </p:extLst>
          </p:nvPr>
        </p:nvGraphicFramePr>
        <p:xfrm>
          <a:off x="477520" y="792480"/>
          <a:ext cx="11135360" cy="5744525"/>
        </p:xfrm>
        <a:graphic>
          <a:graphicData uri="http://schemas.openxmlformats.org/drawingml/2006/table">
            <a:tbl>
              <a:tblPr/>
              <a:tblGrid>
                <a:gridCol w="2783841">
                  <a:extLst>
                    <a:ext uri="{9D8B030D-6E8A-4147-A177-3AD203B41FA5}">
                      <a16:colId xmlns:a16="http://schemas.microsoft.com/office/drawing/2014/main" val="3285552325"/>
                    </a:ext>
                  </a:extLst>
                </a:gridCol>
                <a:gridCol w="8351519">
                  <a:extLst>
                    <a:ext uri="{9D8B030D-6E8A-4147-A177-3AD203B41FA5}">
                      <a16:colId xmlns:a16="http://schemas.microsoft.com/office/drawing/2014/main" val="4074694313"/>
                    </a:ext>
                  </a:extLst>
                </a:gridCol>
              </a:tblGrid>
              <a:tr h="157972">
                <a:tc gridSpan="2">
                  <a:txBody>
                    <a:bodyPr/>
                    <a:lstStyle/>
                    <a:p>
                      <a:pPr algn="l"/>
                      <a:r>
                        <a:rPr lang="it-IT" sz="1200">
                          <a:effectLst/>
                          <a:latin typeface="Times New Roman" panose="02020603050405020304" pitchFamily="18" charset="0"/>
                          <a:cs typeface="Times New Roman" panose="02020603050405020304" pitchFamily="18" charset="0"/>
                        </a:rPr>
                        <a:t>Quesito del Servizio Supporto Giuridico</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1629770942"/>
                  </a:ext>
                </a:extLst>
              </a:tr>
              <a:tr h="157972">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4072</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163812722"/>
                  </a:ext>
                </a:extLst>
              </a:tr>
              <a:tr h="157972">
                <a:tc>
                  <a:txBody>
                    <a:bodyPr/>
                    <a:lstStyle/>
                    <a:p>
                      <a:r>
                        <a:rPr lang="it-IT" sz="1200">
                          <a:effectLst/>
                          <a:latin typeface="Times New Roman" panose="02020603050405020304" pitchFamily="18" charset="0"/>
                          <a:cs typeface="Times New Roman" panose="02020603050405020304" pitchFamily="18" charset="0"/>
                        </a:rPr>
                        <a:t>Data emissione:</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02/03/2026</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936048386"/>
                  </a:ext>
                </a:extLst>
              </a:tr>
              <a:tr h="157972">
                <a:tc>
                  <a:txBody>
                    <a:bodyPr/>
                    <a:lstStyle/>
                    <a:p>
                      <a:r>
                        <a:rPr lang="it-IT" sz="1200">
                          <a:effectLst/>
                          <a:latin typeface="Times New Roman" panose="02020603050405020304" pitchFamily="18" charset="0"/>
                          <a:cs typeface="Times New Roman" panose="02020603050405020304" pitchFamily="18" charset="0"/>
                        </a:rPr>
                        <a:t>Argomenti:</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Opzioni, proroghe e rinnovi</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325428755"/>
                  </a:ext>
                </a:extLst>
              </a:tr>
              <a:tr h="261461">
                <a:tc>
                  <a:txBody>
                    <a:bodyPr/>
                    <a:lstStyle/>
                    <a:p>
                      <a:r>
                        <a:rPr lang="it-IT" sz="1200" dirty="0">
                          <a:effectLst/>
                          <a:latin typeface="Times New Roman" panose="02020603050405020304" pitchFamily="18" charset="0"/>
                          <a:cs typeface="Times New Roman" panose="02020603050405020304" pitchFamily="18" charset="0"/>
                        </a:rPr>
                        <a:t>Oggetto:</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Calcolo importo di gara per appalto lavori e quinto d'obbligo (sostituzione)</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412593679"/>
                  </a:ext>
                </a:extLst>
              </a:tr>
              <a:tr h="1503326">
                <a:tc>
                  <a:txBody>
                    <a:bodyPr/>
                    <a:lstStyle/>
                    <a:p>
                      <a:r>
                        <a:rPr lang="it-IT" sz="1200">
                          <a:effectLst/>
                          <a:latin typeface="Times New Roman" panose="02020603050405020304" pitchFamily="18" charset="0"/>
                          <a:cs typeface="Times New Roman" panose="02020603050405020304" pitchFamily="18" charset="0"/>
                        </a:rPr>
                        <a:t>Quesito:</a:t>
                      </a:r>
                    </a:p>
                  </a:txBody>
                  <a:tcPr marL="24070" marR="24070" marT="24070" marB="24070">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Si chiede conferma in merito al corretto calcolo dell'importo stimato per un appalto pubblico di lavori basato sull'importo pagabile a norma dell'art.14 c.4 del Codice. Questo allorquando sia prevista un'opzione, di cui all'art. 120 c.1 lettera a, limitata al solo recupero dei ribassi d'asta e sempre entro i limiti del quinto d'obbligo (art.120 c.9). In tali casi, per espressa previsione contrattuale, non vi saranno, in fase esecutiva, aumenti dell'importo totale effettivamente pagabile che risulterà al massimo uguale o inferiore a quello posto a base di gara (calcolato senza aumento del quinto). Di contro, in presenza di una clausola di opzione finalizzata al solo recupero del ribasso d'asta, un importo (art.14 c.4) aumentato del quinto d'obbligo risulterebbe illogico, distorsivo del dettato normativo e in contrasto con gli artt.3 e 4 del Codice dei Contratti in ragione di una limitata partecipazione dovuta al regime di qualificazione (classifica).</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541578032"/>
                  </a:ext>
                </a:extLst>
              </a:tr>
              <a:tr h="3055658">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24070" marR="24070" marT="24070" marB="24070">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Nel premettere che la domanda non appare chiara, in ordine alla tematica trattata si rappresenta quanto segue. E' onere in capo alla S.A. quantificare il cd quinto d'obbligo e conseguentemente il suo valore economico e di includere i relativi importi nel complessivo valore contrattuale stimato dalla S.A. ai sensi dell’art. 14, comma 4 del D.lgs. n. 36/2023. L’art. 14, comma 4 del D.lgs. n. 36/2023 stabilisce espressamente che: “Il calcolo dell’importo stimato di un appalto pubblico di lavori, servizi e forniture è basato sull’importo totale pagabile, al netto dell’imposta sul valore aggiunto (IVA), valutato dalla stazione appaltante. Il calcolo tiene conto dell’importo massimo stimato, ivi compresa qualsiasi forma di eventuali opzioni o rinnovi del contratto esplicitamente stabiliti nei documenti di gara”. Il calcolo dell’importo stimato, peraltro, deve essere raccordato con la disciplina delle ‘opzioni e rinnovi’ racchiusa nell’art. 120 del D.lgs. n. 36/2023 (la quale ha introdotto sostanziali novità sugli istituti del quinto d’obbligo e della proroga tecnica). Segnatamente, per quanto d’interesse, il comma 9 del citato art. 120 stabilisce espressamente che: – “Nei documenti di gara iniziali può essere stabilito che, qualora in corso di esecuzione si renda necessario un aumento o una diminuzione delle prestazioni fino a concorrenza del quinto dell’importo del contratto, la stazione appaltante possa imporre all’appaltatore l’esecuzione alle condizioni originariamente previste. In tal caso l’appaltatore non può fare valere il diritto alla risoluzione del contratto” (comma 9 – cd. quinto d’obbligo). Nello specifico, il quinto d’obbligo di cui al comma 9 ha assunto propriamente la natura di “opzione contrattuale”, attivabile dall’Amministrazione non più automaticamente ma soltanto ove prevista ab origine nei documenti iniziali di gara, ciò al fine di rendere la sua previsione compatibile con le fattispecie di “modifica” dell’appalto consentite dall’art. 72 della Direttiva 2014/24/UE. –</a:t>
                      </a:r>
                    </a:p>
                  </a:txBody>
                  <a:tcPr marL="24070" marR="24070" marT="24070" marB="24070" anchor="ctr">
                    <a:lnL w="6096" cap="flat" cmpd="sng" algn="ctr">
                      <a:solidFill>
                        <a:srgbClr val="A7A7A7"/>
                      </a:solidFill>
                      <a:prstDash val="solid"/>
                      <a:round/>
                      <a:headEnd type="none" w="med" len="med"/>
                      <a:tailEnd type="none" w="med" len="med"/>
                    </a:lnL>
                    <a:lnR w="6096" cap="flat" cmpd="sng" algn="ctr">
                      <a:solidFill>
                        <a:srgbClr val="A7A7A7"/>
                      </a:solidFill>
                      <a:prstDash val="solid"/>
                      <a:round/>
                      <a:headEnd type="none" w="med" len="med"/>
                      <a:tailEnd type="none" w="med" len="med"/>
                    </a:lnR>
                    <a:lnT w="6096" cap="flat" cmpd="sng" algn="ctr">
                      <a:solidFill>
                        <a:srgbClr val="A7A7A7"/>
                      </a:solidFill>
                      <a:prstDash val="solid"/>
                      <a:round/>
                      <a:headEnd type="none" w="med" len="med"/>
                      <a:tailEnd type="none" w="med" len="med"/>
                    </a:lnT>
                    <a:lnB w="6096"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554069043"/>
                  </a:ext>
                </a:extLst>
              </a:tr>
            </a:tbl>
          </a:graphicData>
        </a:graphic>
      </p:graphicFrame>
    </p:spTree>
    <p:extLst>
      <p:ext uri="{BB962C8B-B14F-4D97-AF65-F5344CB8AC3E}">
        <p14:creationId xmlns:p14="http://schemas.microsoft.com/office/powerpoint/2010/main" val="2751092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93292"/>
            <a:ext cx="11728578" cy="6247864"/>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Qualificazione dell’</a:t>
            </a:r>
            <a:r>
              <a:rPr lang="it-IT"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Oe</a:t>
            </a: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e quinto d’obbligo: Sentenza del Consiglio di Stato n. 3278/2026</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9.1. Il TAR ha ritenuto che la previsione dell'articolo 3.3 del Disciplinare, che quantificava il valore totale stimato dell'appalto in € 14.779.542,07 includendo il quinto d’obbligo, fosse un “mero refuso” o una clausola “teorica” priva di effetti sulla qualificazione richiesta agli operatori.</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9.2. Tale interpretazione si porrebbe in frontale contrasto con il dettato letterale e la ratio dell'art. 14, comma 4, del d.lgs. 36/2023 dato che la disposizione stabilisce in modo inequivoco che il calcolo dell'importo stimato di un appalto “tiene conto dell'importo massimo stimato, ivi compresa qualsiasi forma di eventuali opzioni o rinnovi del contratto esplicitamente stabiliti nei documenti di gara”. (…) Una siffatta clausola, una volta inserita nella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lex</a:t>
            </a:r>
            <a:r>
              <a:rPr lang="it-IT" sz="1400" i="1" dirty="0">
                <a:latin typeface="Times New Roman" panose="02020603050405020304" pitchFamily="18" charset="0"/>
                <a:ea typeface="Calibri" panose="020F0502020204030204" pitchFamily="34" charset="0"/>
                <a:cs typeface="Times New Roman" panose="02020603050405020304" pitchFamily="18" charset="0"/>
              </a:rPr>
              <a:t>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specialis</a:t>
            </a:r>
            <a:r>
              <a:rPr lang="it-IT" sz="1400" i="1" dirty="0">
                <a:latin typeface="Times New Roman" panose="02020603050405020304" pitchFamily="18" charset="0"/>
                <a:ea typeface="Calibri" panose="020F0502020204030204" pitchFamily="34" charset="0"/>
                <a:cs typeface="Times New Roman" panose="02020603050405020304" pitchFamily="18" charset="0"/>
              </a:rPr>
              <a:t>, costituisce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autovincolo</a:t>
            </a:r>
            <a:r>
              <a:rPr lang="it-IT" sz="1400" i="1" dirty="0">
                <a:latin typeface="Times New Roman" panose="02020603050405020304" pitchFamily="18" charset="0"/>
                <a:ea typeface="Calibri" panose="020F0502020204030204" pitchFamily="34" charset="0"/>
                <a:cs typeface="Times New Roman" panose="02020603050405020304" pitchFamily="18" charset="0"/>
              </a:rPr>
              <a:t> per l'amministrazione e determina il perimetro delle obbligazioni contrattuali che l’aggiudicatario deve essere in grado di sostenere.</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9.4. L’art. 3.3 del Disciplinare indicava il valore globale stimato dell'appalto in euro 14.779.542,07. Tale previsione non è mai stata oggetto di formale rettifica, né di errata corrige, né di alcun altro atto di modifica pubblicato nelle forme di legge. Essa ha quindi vincolato tutte le imprese partecipanti nella calibrazione delle proprie scelte partecipative, nelle strategie di qualificazione (SOA diretta, ATI, avvalimento) e nella predisposizione dell'offerta.</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9.5. Il TAR ha ritenuto di non tenere conto del valore dell’appalto comprensivo del quinto d’obbligo, per riferita mancata copertura finanziaria. Si tratterebbe di un errore logico-giuridico dato che la copertura finanziaria attiene alla fase dell'impegno di spesa e dell'efficacia del contratto, mentre il valore stimato ex art. 14 serve a definire la capacità tecnica necessaria per partecipare alla gara. Se l'amministrazione si riserva il diritto di imporre all'appaltatore un aumento delle prestazioni fino a 14,7 milioni di euro, l'appaltatore deve essere qualificato per tale importo sin dal momento della presentazione dell'offerta, a garanzia del pubblico interesse alla corretta esecuzione dell'opera.</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18.1. La stazione appaltante deve determinare l’entità del quinto d’obbligo, quantificandone il valore economico e includendolo nel valore complessivo stimato del contratto ai sensi dell’art. 14, comma 4, del Codice dei contratti pubblici. Tale disposizione prevede che l’importo stimato dell’appalto sia calcolato sulla base del valore massimo complessivamente pagabile, al netto dell’IVA, comprendendo anche tutte le eventuali opzioni o rinnovi espressamente previsti nella documentazione di gara.</a:t>
            </a:r>
          </a:p>
          <a:p>
            <a:pPr algn="just"/>
            <a:endParaRPr lang="it-IT" sz="1400" b="1" i="1" u="sng"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b="1" i="1" u="sng" dirty="0">
                <a:latin typeface="Times New Roman" panose="02020603050405020304" pitchFamily="18" charset="0"/>
                <a:ea typeface="Calibri" panose="020F0502020204030204" pitchFamily="34" charset="0"/>
                <a:cs typeface="Times New Roman" panose="02020603050405020304" pitchFamily="18" charset="0"/>
              </a:rPr>
              <a:t>18.2. Una volta determinate le modifiche del contratto ai sensi dell’articolo 120, comma 1, lettera a) del Codice in cui sono incluse le modifiche legate al quinto d’obbligo di cui all’art. 120 comma 9, l’amministrazione non poteva, come del resto ha fatto, che indicare il valore globale stimato dell’appalto, pari a € 14.779.542,07 e, su quello, evidentemente, doveva essere misurata la qualificazione degli operatori economici partecipanti. </a:t>
            </a:r>
            <a:endParaRPr lang="it-IT" sz="1000" b="1" i="1" u="sng"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1264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05275" y="267788"/>
            <a:ext cx="11579288" cy="576311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CONTRATTUALI: il principio di conservazione dell’equilibrio contrattuale (art.9)</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cs typeface="Times New Roman" panose="02020603050405020304" pitchFamily="18" charset="0"/>
              </a:rPr>
              <a:t>Art. 9 D.lgs. 36/2023 (Principio di conservazione dell’equilibrio contrattuale </a:t>
            </a:r>
          </a:p>
          <a:p>
            <a:pPr algn="just">
              <a:lnSpc>
                <a:spcPct val="125000"/>
              </a:lnSpc>
            </a:pPr>
            <a:endParaRPr lang="it-IT" sz="1400" b="1"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1. </a:t>
            </a:r>
            <a:r>
              <a:rPr lang="it-IT" sz="1400" b="1" u="sng" dirty="0">
                <a:latin typeface="Times New Roman" panose="02020603050405020304" pitchFamily="18" charset="0"/>
                <a:cs typeface="Times New Roman" panose="02020603050405020304" pitchFamily="18" charset="0"/>
              </a:rPr>
              <a:t>Se sopravvengono circostanze straordinarie e imprevedibili, estranee alla normale alea, all’ordinaria fluttuazione economica e al rischio di mercato e tali da alterare in maniera rilevante l’equilibrio originario del contratto, </a:t>
            </a:r>
            <a:r>
              <a:rPr lang="it-IT" sz="1400" dirty="0">
                <a:latin typeface="Times New Roman" panose="02020603050405020304" pitchFamily="18" charset="0"/>
                <a:cs typeface="Times New Roman" panose="02020603050405020304" pitchFamily="18" charset="0"/>
              </a:rPr>
              <a:t>la parte svantaggiata, che non abbia volontariamente assunto il relativo rischio, ha diritto alla </a:t>
            </a:r>
            <a:r>
              <a:rPr lang="it-IT" sz="1400" b="1" u="sng" dirty="0">
                <a:latin typeface="Times New Roman" panose="02020603050405020304" pitchFamily="18" charset="0"/>
                <a:cs typeface="Times New Roman" panose="02020603050405020304" pitchFamily="18" charset="0"/>
              </a:rPr>
              <a:t>rinegoziazione secondo buona fede delle condizioni contrattuali. </a:t>
            </a:r>
            <a:r>
              <a:rPr lang="it-IT" sz="1400" dirty="0">
                <a:latin typeface="Times New Roman" panose="02020603050405020304" pitchFamily="18" charset="0"/>
                <a:cs typeface="Times New Roman" panose="02020603050405020304" pitchFamily="18" charset="0"/>
              </a:rPr>
              <a:t>Gli oneri per la rinegoziazione sono riconosciuti all’esecutore a valere sulle somme a disposizione indicate nel quadro economico dell’intervento, alle voci imprevisti e accantonamenti e, se necessario, anche utilizzando le economie da ribasso d’asta.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2. Nell’ambito delle risorse individuate al comma 1, la rinegoziazione si limita al ripristino dell’originario equilibrio del contratto oggetto dell’affidamento, quale risultante dal bando e dal provvedimento di aggiudicazione, senza alterarne la sostanza economica.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3. Se le circostanze sopravvenute di cui al comma 1 rendono la prestazione, in parte o temporaneamente, inutile o inutilizzabile per uno dei contraenti, questi ha diritto a una riduzione proporzionale del corrispettivo, secondo le regole dell’impossibilità parziale.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4. Le stazioni appaltanti e gli enti concedenti favoriscono l’inserimento nel contratto di clausole di rinegoziazione, dandone pubblicità nel bando o nell’avviso di indizione della gara, specie quando il contratto risulta particolarmente esposto per la sua durata, per il contesto economico di riferimento o per altre circostanze, al rischio delle interferenze da sopravvenienze.</a:t>
            </a:r>
          </a:p>
          <a:p>
            <a:pPr algn="just">
              <a:lnSpc>
                <a:spcPct val="125000"/>
              </a:lnSpc>
            </a:pPr>
            <a:r>
              <a:rPr lang="it-IT" sz="1400" dirty="0">
                <a:latin typeface="Times New Roman" panose="02020603050405020304" pitchFamily="18" charset="0"/>
                <a:cs typeface="Times New Roman" panose="02020603050405020304" pitchFamily="18" charset="0"/>
              </a:rPr>
              <a:t> </a:t>
            </a:r>
          </a:p>
          <a:p>
            <a:pPr algn="just">
              <a:lnSpc>
                <a:spcPct val="125000"/>
              </a:lnSpc>
            </a:pPr>
            <a:r>
              <a:rPr lang="it-IT" sz="1400" dirty="0">
                <a:latin typeface="Times New Roman" panose="02020603050405020304" pitchFamily="18" charset="0"/>
                <a:cs typeface="Times New Roman" panose="02020603050405020304" pitchFamily="18" charset="0"/>
              </a:rPr>
              <a:t>5. </a:t>
            </a:r>
            <a:r>
              <a:rPr lang="it-IT" sz="1400" b="1" dirty="0">
                <a:latin typeface="Times New Roman" panose="02020603050405020304" pitchFamily="18" charset="0"/>
                <a:cs typeface="Times New Roman" panose="02020603050405020304" pitchFamily="18" charset="0"/>
              </a:rPr>
              <a:t>In applicazione del principio di conservazione dell’equilibrio contrattuale si applicano le disposizioni di cui agli articoli 60 e 120.</a:t>
            </a:r>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6279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32332"/>
            <a:ext cx="11728578" cy="538609"/>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Opzione di proroga e proroga tecnica</a:t>
            </a:r>
          </a:p>
          <a:p>
            <a:pPr algn="ctr"/>
            <a:endParaRPr lang="it-IT" sz="11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ttangolo 2"/>
          <p:cNvSpPr/>
          <p:nvPr/>
        </p:nvSpPr>
        <p:spPr>
          <a:xfrm>
            <a:off x="354563" y="770941"/>
            <a:ext cx="11524965" cy="5747727"/>
          </a:xfrm>
          <a:prstGeom prst="rect">
            <a:avLst/>
          </a:prstGeom>
        </p:spPr>
        <p:txBody>
          <a:bodyPr wrap="square">
            <a:spAutoFit/>
          </a:bodyPr>
          <a:lstStyle/>
          <a:p>
            <a:pPr lvl="0" algn="just">
              <a:lnSpc>
                <a:spcPct val="125000"/>
              </a:lnSpc>
            </a:pP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120, commi 10 e 11,</a:t>
            </a:r>
            <a:r>
              <a:rPr lang="it-IT" sz="1400" b="1" spc="-7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it-IT" sz="14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algn="just">
              <a:lnSpc>
                <a:spcPct val="125000"/>
              </a:lnSpc>
            </a:pPr>
            <a:endParaRPr lang="it-IT" sz="1400" b="1" spc="-1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10. Nel caso in cui nel bando e nei documenti di gara iniziali sia prevista un’opzione di proroga il contraente originario è tenuto a eseguire le prestazioni contrattuali ai prezzi, patti e condizioni stabiliti nel contratto o, se previsto nei documenti di gara, alle condizioni di mercato ove più favorevoli per la stazione appaltante.</a:t>
            </a:r>
          </a:p>
          <a:p>
            <a:pPr lvl="0" algn="just">
              <a:lnSpc>
                <a:spcPct val="125000"/>
              </a:lnSpc>
            </a:pPr>
            <a:endParaRPr lang="it-IT" sz="1400" dirty="0">
              <a:solidFill>
                <a:srgbClr val="000000"/>
              </a:solidFill>
              <a:latin typeface="Times New Roman" panose="02020603050405020304" pitchFamily="18" charset="0"/>
              <a:cs typeface="Times New Roman" panose="02020603050405020304" pitchFamily="18" charset="0"/>
            </a:endParaRPr>
          </a:p>
          <a:p>
            <a:pPr lvl="0"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11. In casi eccezionali nei quali risultino oggettivi e insuperabili ritardi nella conclusione della procedura di affidamento del contratto, è consentito, per il tempo strettamente necessario alla conclusione della procedura, prorogare il contratto con l’appaltatore uscente [c.d. proroga tecnica] qualora l’interruzione delle prestazioni possa determinare situazioni di pericolo per persone, animali, cose, oppure per l’igiene pubblica, oppure nei casi in cui l’interruzione della prestazione dedotta nella gara determinerebbe un grave danno all’interesse pubblico che è destinata a soddisfare. In tale ipotesi il contraente originario è tenuto all’esecuzione delle prestazioni contrattuali ai prezzi, patti e condizioni previsti nel contratto.</a:t>
            </a:r>
          </a:p>
          <a:p>
            <a:pPr lvl="0" algn="just">
              <a:lnSpc>
                <a:spcPct val="125000"/>
              </a:lnSpc>
            </a:pPr>
            <a:endParaRPr lang="it-IT" sz="1400" b="1" u="sng" dirty="0">
              <a:solidFill>
                <a:srgbClr val="000000"/>
              </a:solidFill>
              <a:latin typeface="Times New Roman" panose="02020603050405020304" pitchFamily="18" charset="0"/>
              <a:cs typeface="Times New Roman" panose="02020603050405020304" pitchFamily="18" charset="0"/>
            </a:endParaRPr>
          </a:p>
          <a:p>
            <a:pPr marL="285750" lvl="0" indent="-285750" algn="just">
              <a:lnSpc>
                <a:spcPct val="125000"/>
              </a:lnSpc>
              <a:buFont typeface="Wingdings" panose="05000000000000000000" pitchFamily="2" charset="2"/>
              <a:buChar char="Ø"/>
            </a:pPr>
            <a:r>
              <a:rPr lang="it-IT" sz="1400" dirty="0">
                <a:solidFill>
                  <a:prstClr val="black"/>
                </a:solidFill>
                <a:latin typeface="Times New Roman" panose="02020603050405020304" pitchFamily="18" charset="0"/>
                <a:cs typeface="Times New Roman" panose="02020603050405020304" pitchFamily="18" charset="0"/>
              </a:rPr>
              <a:t>Il comma 10 dell’art.120 disciplina l’opzione di proroga, contenuta nel previgente comma 11 dell’art. 106, provvedendo tuttavia a distinguere questa fattispecie dalla c.d. proroga tecnica, resa necessaria da eccezionali situazioni relative alla successione degli affidamenti. È stato infatti eliminato dal comma 10, relativo all’opzione di proroga, il riferimento, contenuto nell’art. 106, comma 11, al “</a:t>
            </a:r>
            <a:r>
              <a:rPr lang="it-IT" sz="1400" i="1" dirty="0">
                <a:solidFill>
                  <a:prstClr val="black"/>
                </a:solidFill>
                <a:latin typeface="Times New Roman" panose="02020603050405020304" pitchFamily="18" charset="0"/>
                <a:cs typeface="Times New Roman" panose="02020603050405020304" pitchFamily="18" charset="0"/>
              </a:rPr>
              <a:t>tempo strettamente necessario alla conclusione delle procedure necessarie per l’individuazione di un nuovo contraente</a:t>
            </a:r>
            <a:r>
              <a:rPr lang="it-IT" sz="1400" dirty="0">
                <a:solidFill>
                  <a:prstClr val="black"/>
                </a:solidFill>
                <a:latin typeface="Times New Roman" panose="02020603050405020304" pitchFamily="18" charset="0"/>
                <a:cs typeface="Times New Roman" panose="02020603050405020304" pitchFamily="18" charset="0"/>
              </a:rPr>
              <a:t>” ed è stato inserito un apposito comma 11, che disciplina specificamente la c.d. proroga tecnica. L’opzione di proroga di cui al comma 10 può prevedere la variabilità dei prezzi.</a:t>
            </a:r>
          </a:p>
          <a:p>
            <a:pPr marL="285750" lvl="0" indent="-285750" algn="just">
              <a:lnSpc>
                <a:spcPct val="125000"/>
              </a:lnSpc>
              <a:buFont typeface="Wingdings" panose="05000000000000000000" pitchFamily="2" charset="2"/>
              <a:buChar char="Ø"/>
            </a:pPr>
            <a:endParaRPr lang="it-IT" sz="1400" dirty="0">
              <a:solidFill>
                <a:prstClr val="black"/>
              </a:solidFill>
              <a:latin typeface="Times New Roman" panose="02020603050405020304" pitchFamily="18" charset="0"/>
              <a:cs typeface="Times New Roman" panose="02020603050405020304" pitchFamily="18" charset="0"/>
            </a:endParaRPr>
          </a:p>
          <a:p>
            <a:pPr marL="285750" lvl="0" indent="-285750" algn="just">
              <a:lnSpc>
                <a:spcPct val="125000"/>
              </a:lnSpc>
              <a:buFont typeface="Wingdings" panose="05000000000000000000" pitchFamily="2" charset="2"/>
              <a:buChar char="Ø"/>
            </a:pPr>
            <a:r>
              <a:rPr lang="it-IT" sz="1400" dirty="0">
                <a:solidFill>
                  <a:prstClr val="black"/>
                </a:solidFill>
                <a:latin typeface="Times New Roman" panose="02020603050405020304" pitchFamily="18" charset="0"/>
                <a:cs typeface="Times New Roman" panose="02020603050405020304" pitchFamily="18" charset="0"/>
              </a:rPr>
              <a:t>L’istituto della proroga tecnica si differenzia dal rinnovo del contratto pubblico proprio perché mentre la proroga ha come solo effetto il differimento del termine finale del rapporto, che rimane per il resto regolato dall’atto originario, il rinnovo comporta una nuova negoziazione con il medesimo soggetto, che può concludersi con l’integrale conferma delle precedenti condizioni o con la modifica di alcune di esse in quanto non più attuali.</a:t>
            </a:r>
          </a:p>
        </p:txBody>
      </p:sp>
    </p:spTree>
    <p:extLst>
      <p:ext uri="{BB962C8B-B14F-4D97-AF65-F5344CB8AC3E}">
        <p14:creationId xmlns:p14="http://schemas.microsoft.com/office/powerpoint/2010/main" val="2041340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32332"/>
            <a:ext cx="11728578" cy="6571030"/>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Opzione di proroga e proroga tecnica: TAR Napoli, 04.04.2024 n. 2200</a:t>
            </a:r>
          </a:p>
          <a:p>
            <a:pPr algn="just"/>
            <a:endParaRPr lang="it-IT" sz="1100" b="1"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3.2.- Le osservazioni sopra svolte inducono a distinguere l’“opzione di proroga” dalla c.d. “proroga tecnica”, come peraltro puntualmente precisato dai commi 10 e 11 del vigente D.lgs. n. 36/2023.</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In particolare, l’opzione di proroga deve essere prevista appositamente nel bando e nei documenti di gara e, se esercitata dalla stazione appaltante, obbliga l’appaltatore ad eseguire le prestazioni contrattuali ai prezzi, patti e condizioni stabiliti dal contratto o, se invece specificamente previsto nei documenti di gara, alle condizioni di mercato ove più favorevoli per la stazione appaltante. Diversamente, la proroga tecnica è quella resa necessaria da situazioni eccezionali, dalle quali derivino oggettivi e insuperabili ritardi nella conclusione della nuova procedura di affidamento. In tale caso è consentita, per il tempo strettamente necessario alla conclusione della procedura, la proroga del contratto con l’appaltatore uscente qualora l’interruzione delle prestazioni possa determinare situazione di pericolo per persone, animali, cose, oppure per l’igiene pubblica, oppure nell’ipotesi in cui l’interruzione della prestazione dedotta nella gara sia idonea a determinare un grave danno all’interesse pubblico che è destinata a soddisfare. (…) La c.d. “proroga tecnica” va quindi tenuta distinta dalla “opzione di proroga”, che non incontra limiti temporali salvo quelli stabiliti nei documenti di gara.</a:t>
            </a: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Nel chiarire ulteriormente i profili distintivi intercorrenti tra le due tipologie di proroghe, la giurisprudenza ha precisato che l'istituto della proroga contrattuale è consentito solo se la relativa clausola venga già inserita nel bando quale opzione da esercitarsi da parte della Stazione Appaltante in favore dell'operatore economico aggiudicatario della selezione, alle condizioni fissate sin dall'inizio nella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lex</a:t>
            </a:r>
            <a:r>
              <a:rPr lang="it-IT" sz="1400" i="1" dirty="0">
                <a:latin typeface="Times New Roman" panose="02020603050405020304" pitchFamily="18" charset="0"/>
                <a:ea typeface="Calibri" panose="020F0502020204030204" pitchFamily="34" charset="0"/>
                <a:cs typeface="Times New Roman" panose="02020603050405020304" pitchFamily="18" charset="0"/>
              </a:rPr>
              <a:t>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specialis</a:t>
            </a:r>
            <a:r>
              <a:rPr lang="it-IT" sz="1400" i="1" dirty="0">
                <a:latin typeface="Times New Roman" panose="02020603050405020304" pitchFamily="18" charset="0"/>
                <a:ea typeface="Calibri" panose="020F0502020204030204" pitchFamily="34" charset="0"/>
                <a:cs typeface="Times New Roman" panose="02020603050405020304" pitchFamily="18" charset="0"/>
              </a:rPr>
              <a:t> di gara, definendosi preventivamente condizioni e termini della proroga (con modalità proporzionate all'oggetto del contratto e capaci di escludere pregiudizi alla leale concorrenza nel mercato economico di riferimento), tanto che tutti i partecipanti alla gara siano posti in grado di presentare un'offerta economica che comprenda anche l'eventuale periodo di proroga, i cui effetti quindi siano stati anch'essi oggetto della selezione.</a:t>
            </a: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È altresì consentita se, una volta scaduta l'efficacia di un contratto ed una volta che siano state avviate concretamente e formalmente le procedure per l'espletamento della nuova selezione pubblica (con la pubblicazione del bando o attraverso altra formalità propria della procedura di scelta utilizzabile nel caso di specie), si renda necessario garantire la prosecuzione del servizio o della fornitura per tutto il tempo utile al completamento delle procedure selettive e alla stipula del nuovo contratto con il nuovo affidatario (ipotesi di c.d. “proroga ponte”).</a:t>
            </a:r>
          </a:p>
          <a:p>
            <a:pPr algn="just"/>
            <a:endParaRPr lang="it-IT" sz="1400" i="1"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i="1" dirty="0">
                <a:latin typeface="Times New Roman" panose="02020603050405020304" pitchFamily="18" charset="0"/>
                <a:ea typeface="Calibri" panose="020F0502020204030204" pitchFamily="34" charset="0"/>
                <a:cs typeface="Times New Roman" panose="02020603050405020304" pitchFamily="18" charset="0"/>
              </a:rPr>
              <a:t>In tema di appalto di opere pubbliche e servizi, difatti, nelle more della conclusione di una procedura ad evidenza pubblica, per quanto sopra detto, sono infatti legittime sia la proroga tecnica, in presenza di eccezionali ragioni oggettive estranee all'Amministrazione, tali da generare l'effettiva necessità di assicurare precariamente il servizio nelle more del reperimento di un nuovo contraente, sia la procedura c.d. "ponte", senza previa pubblicazione del bando di gara, esperita in via d’urgenza dalla stazione appaltante in ragione della necessità di reperire il materiale oggetto di affidamento per un fabbisogno strettamente necessario, al fine di garantire la continuità della fornitura (cfr.: T.R.G.A. Trentino-Alto Adige, Trento, 20 dicembre 2018 n. 382;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Cons</a:t>
            </a:r>
            <a:r>
              <a:rPr lang="it-IT" sz="1400" i="1" dirty="0">
                <a:latin typeface="Times New Roman" panose="02020603050405020304" pitchFamily="18" charset="0"/>
                <a:ea typeface="Calibri" panose="020F0502020204030204" pitchFamily="34" charset="0"/>
                <a:cs typeface="Times New Roman" panose="02020603050405020304" pitchFamily="18" charset="0"/>
              </a:rPr>
              <a:t>. St., sez. V, 11 maggio 2009 n. 2882;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Cons</a:t>
            </a:r>
            <a:r>
              <a:rPr lang="it-IT" sz="1400" i="1" dirty="0">
                <a:latin typeface="Times New Roman" panose="02020603050405020304" pitchFamily="18" charset="0"/>
                <a:ea typeface="Calibri" panose="020F0502020204030204" pitchFamily="34" charset="0"/>
                <a:cs typeface="Times New Roman" panose="02020603050405020304" pitchFamily="18" charset="0"/>
              </a:rPr>
              <a:t>. St., sez. V, n. 2151 del 2011; id., sez. V, 11 maggio 2009 n. 2882; </a:t>
            </a:r>
            <a:r>
              <a:rPr lang="it-IT" sz="1400" i="1" dirty="0" err="1">
                <a:latin typeface="Times New Roman" panose="02020603050405020304" pitchFamily="18" charset="0"/>
                <a:ea typeface="Calibri" panose="020F0502020204030204" pitchFamily="34" charset="0"/>
                <a:cs typeface="Times New Roman" panose="02020603050405020304" pitchFamily="18" charset="0"/>
              </a:rPr>
              <a:t>Cons</a:t>
            </a:r>
            <a:r>
              <a:rPr lang="it-IT" sz="1400" i="1" dirty="0">
                <a:latin typeface="Times New Roman" panose="02020603050405020304" pitchFamily="18" charset="0"/>
                <a:ea typeface="Calibri" panose="020F0502020204030204" pitchFamily="34" charset="0"/>
                <a:cs typeface="Times New Roman" panose="02020603050405020304" pitchFamily="18" charset="0"/>
              </a:rPr>
              <a:t>. Stato, Sez. III, 05/06/2020, n. 3566).</a:t>
            </a:r>
          </a:p>
        </p:txBody>
      </p:sp>
    </p:spTree>
    <p:extLst>
      <p:ext uri="{BB962C8B-B14F-4D97-AF65-F5344CB8AC3E}">
        <p14:creationId xmlns:p14="http://schemas.microsoft.com/office/powerpoint/2010/main" val="3422018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13612"/>
            <a:ext cx="11728578" cy="5766963"/>
          </a:xfrm>
          <a:prstGeom prst="rect">
            <a:avLst/>
          </a:prstGeom>
        </p:spPr>
        <p:txBody>
          <a:bodyPr wrap="square">
            <a:spAutoFit/>
          </a:bodyPr>
          <a:lstStyle/>
          <a:p>
            <a:pPr algn="ctr">
              <a:lnSpc>
                <a:spcPct val="125000"/>
              </a:lnSpc>
            </a:pP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Modifiche e varianti contrattuali: autorizzazione </a:t>
            </a:r>
          </a:p>
          <a:p>
            <a:pPr algn="just">
              <a:lnSpc>
                <a:spcPct val="125000"/>
              </a:lnSpc>
            </a:pP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13, 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Le modifiche e varianti contrattuali </a:t>
            </a:r>
            <a:r>
              <a:rPr lang="it-IT" sz="1400" b="1" dirty="0">
                <a:latin typeface="Times New Roman" panose="02020603050405020304" pitchFamily="18" charset="0"/>
                <a:cs typeface="Times New Roman" panose="02020603050405020304" pitchFamily="18" charset="0"/>
              </a:rPr>
              <a:t>devono essere autorizzate dal RUP </a:t>
            </a:r>
            <a:r>
              <a:rPr lang="it-IT" sz="1400" dirty="0">
                <a:latin typeface="Times New Roman" panose="02020603050405020304" pitchFamily="18" charset="0"/>
                <a:cs typeface="Times New Roman" panose="02020603050405020304" pitchFamily="18" charset="0"/>
              </a:rPr>
              <a:t>con le modalità previste dall'ordinamento della stazione appaltante e, con specifico riferimento a quelle di cui al </a:t>
            </a:r>
            <a:r>
              <a:rPr lang="it-IT" sz="1400" b="1" dirty="0">
                <a:latin typeface="Times New Roman" panose="02020603050405020304" pitchFamily="18" charset="0"/>
                <a:cs typeface="Times New Roman" panose="02020603050405020304" pitchFamily="18" charset="0"/>
              </a:rPr>
              <a:t>comma 7, esse devono essere approvate dalla stazione appaltante su proposta del RUP, </a:t>
            </a:r>
            <a:r>
              <a:rPr lang="it-IT" sz="1400" dirty="0">
                <a:latin typeface="Times New Roman" panose="02020603050405020304" pitchFamily="18" charset="0"/>
                <a:cs typeface="Times New Roman" panose="02020603050405020304" pitchFamily="18" charset="0"/>
              </a:rPr>
              <a:t>secondo quanto previsto dall'allegato 11.14 (comma 13), che, all'art. 5, comma 3, in particolare, prevede che:</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i="1" dirty="0">
                <a:latin typeface="Times New Roman" panose="02020603050405020304" pitchFamily="18" charset="0"/>
                <a:cs typeface="Times New Roman" panose="02020603050405020304" pitchFamily="18" charset="0"/>
              </a:rPr>
              <a:t>"il direttore dei lavori, acquisito il parere del progettista, redige una relazione motivata contenente </a:t>
            </a:r>
            <a:r>
              <a:rPr lang="it-IT" sz="1400" dirty="0">
                <a:latin typeface="Times New Roman" panose="02020603050405020304" pitchFamily="18" charset="0"/>
                <a:cs typeface="Times New Roman" panose="02020603050405020304" pitchFamily="18" charset="0"/>
              </a:rPr>
              <a:t>i </a:t>
            </a:r>
            <a:r>
              <a:rPr lang="it-IT" sz="1400" i="1" dirty="0">
                <a:latin typeface="Times New Roman" panose="02020603050405020304" pitchFamily="18" charset="0"/>
                <a:cs typeface="Times New Roman" panose="02020603050405020304" pitchFamily="18" charset="0"/>
              </a:rPr>
              <a:t>presupposti per la modifica, sulla cui fondatezza </a:t>
            </a:r>
            <a:r>
              <a:rPr lang="it-IT" sz="1400" dirty="0">
                <a:latin typeface="Times New Roman" panose="02020603050405020304" pitchFamily="18" charset="0"/>
                <a:cs typeface="Times New Roman" panose="02020603050405020304" pitchFamily="18" charset="0"/>
              </a:rPr>
              <a:t>si </a:t>
            </a:r>
            <a:r>
              <a:rPr lang="it-IT" sz="1400" i="1" dirty="0">
                <a:latin typeface="Times New Roman" panose="02020603050405020304" pitchFamily="18" charset="0"/>
                <a:cs typeface="Times New Roman" panose="02020603050405020304" pitchFamily="18" charset="0"/>
              </a:rPr>
              <a:t>esprime il RUP per sottoporla all'approvazione della stazione appaltante. Gli eventuali costi per la progettazione delle modifiche devono trovare capienza nell'invarianza del quadro economico".</a:t>
            </a:r>
          </a:p>
          <a:p>
            <a:pPr algn="just">
              <a:lnSpc>
                <a:spcPct val="125000"/>
              </a:lnSpc>
            </a:pPr>
            <a:endParaRPr lang="it-IT" sz="1400" i="1"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 Relazione Illustrativa al Codice, ha evidenziato come il legislatore con tale nuova disposizione ha cercato di dare attuazione al criterio della legge delega (</a:t>
            </a:r>
            <a:r>
              <a:rPr lang="it-IT" sz="1400" dirty="0" err="1">
                <a:latin typeface="Times New Roman" panose="02020603050405020304" pitchFamily="18" charset="0"/>
                <a:cs typeface="Times New Roman" panose="02020603050405020304" pitchFamily="18" charset="0"/>
              </a:rPr>
              <a:t>lett</a:t>
            </a:r>
            <a:r>
              <a:rPr lang="it-IT" sz="1400" dirty="0">
                <a:latin typeface="Times New Roman" panose="02020603050405020304" pitchFamily="18" charset="0"/>
                <a:cs typeface="Times New Roman" panose="02020603050405020304" pitchFamily="18" charset="0"/>
              </a:rPr>
              <a:t>. u) volto ad ampliare la portata delle varianti in corso d'opera, pur nei limiti fissati dal diritto europeo, al fine di realizzare il </a:t>
            </a:r>
            <a:r>
              <a:rPr lang="it-IT" sz="1400" b="1" dirty="0">
                <a:latin typeface="Times New Roman" panose="02020603050405020304" pitchFamily="18" charset="0"/>
                <a:cs typeface="Times New Roman" panose="02020603050405020304" pitchFamily="18" charset="0"/>
              </a:rPr>
              <a:t>delicato bilanciamento, posto a fondamento del criterio di delega, tra le regole comunitarie sulla concorrenza </a:t>
            </a:r>
            <a:r>
              <a:rPr lang="it-IT" sz="1400" dirty="0">
                <a:latin typeface="Times New Roman" panose="02020603050405020304" pitchFamily="18" charset="0"/>
                <a:cs typeface="Times New Roman" panose="02020603050405020304" pitchFamily="18" charset="0"/>
              </a:rPr>
              <a:t>(che impongono la corrispondenza fra l'appalto eseguito e quello messo in gara) </a:t>
            </a:r>
            <a:r>
              <a:rPr lang="it-IT" sz="1400" b="1" dirty="0">
                <a:latin typeface="Times New Roman" panose="02020603050405020304" pitchFamily="18" charset="0"/>
                <a:cs typeface="Times New Roman" panose="02020603050405020304" pitchFamily="18" charset="0"/>
              </a:rPr>
              <a:t>e le esigenze sopravvenute della stazione appaltante, </a:t>
            </a:r>
            <a:r>
              <a:rPr lang="it-IT" sz="1400" dirty="0">
                <a:latin typeface="Times New Roman" panose="02020603050405020304" pitchFamily="18" charset="0"/>
                <a:cs typeface="Times New Roman" panose="02020603050405020304" pitchFamily="18" charset="0"/>
              </a:rPr>
              <a:t>che richiedono una modifica del contratto senza la quale l'interesse che sta alla base della stipula verrebbe ad essere in vario modo frustrato, in particolare negli appalti di lavori in riferimento alla necessità di realizzare l'opera pubblica.</a:t>
            </a: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In mancanza di un regolamento specifico della stazione appaltante o di indicazioni nelle linee guida dell’ANAC, per “autorizzazione” si intende l’atto tramite il quale il RUP fornisce il suo nulla-osta al direttore dei lavori per l’elaborazione della variante.</a:t>
            </a:r>
          </a:p>
          <a:p>
            <a:pPr algn="just">
              <a:lnSpc>
                <a:spcPct val="125000"/>
              </a:lnSpc>
            </a:pPr>
            <a:endParaRPr lang="it-IT" sz="1400" b="1" i="1"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9154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13612"/>
            <a:ext cx="11728578" cy="1188787"/>
          </a:xfrm>
          <a:prstGeom prst="rect">
            <a:avLst/>
          </a:prstGeom>
        </p:spPr>
        <p:txBody>
          <a:bodyPr wrap="square">
            <a:spAutoFit/>
          </a:bodyPr>
          <a:lstStyle/>
          <a:p>
            <a:pPr algn="ctr">
              <a:lnSpc>
                <a:spcPct val="125000"/>
              </a:lnSpc>
            </a:pP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Modifiche e varianti contrattuali: autorizzazione </a:t>
            </a:r>
          </a:p>
          <a:p>
            <a:pPr algn="just">
              <a:lnSpc>
                <a:spcPct val="125000"/>
              </a:lnSpc>
            </a:pP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3431790887"/>
              </p:ext>
            </p:extLst>
          </p:nvPr>
        </p:nvGraphicFramePr>
        <p:xfrm>
          <a:off x="326571" y="905070"/>
          <a:ext cx="11420670" cy="5358431"/>
        </p:xfrm>
        <a:graphic>
          <a:graphicData uri="http://schemas.openxmlformats.org/drawingml/2006/table">
            <a:tbl>
              <a:tblPr/>
              <a:tblGrid>
                <a:gridCol w="2855166">
                  <a:extLst>
                    <a:ext uri="{9D8B030D-6E8A-4147-A177-3AD203B41FA5}">
                      <a16:colId xmlns:a16="http://schemas.microsoft.com/office/drawing/2014/main" val="3879666281"/>
                    </a:ext>
                  </a:extLst>
                </a:gridCol>
                <a:gridCol w="8565504">
                  <a:extLst>
                    <a:ext uri="{9D8B030D-6E8A-4147-A177-3AD203B41FA5}">
                      <a16:colId xmlns:a16="http://schemas.microsoft.com/office/drawing/2014/main" val="395950434"/>
                    </a:ext>
                  </a:extLst>
                </a:gridCol>
              </a:tblGrid>
              <a:tr h="209119">
                <a:tc gridSpan="2">
                  <a:txBody>
                    <a:bodyPr/>
                    <a:lstStyle/>
                    <a:p>
                      <a:pPr algn="l"/>
                      <a:r>
                        <a:rPr lang="it-IT" sz="1200">
                          <a:effectLst/>
                          <a:latin typeface="Times New Roman" panose="02020603050405020304" pitchFamily="18" charset="0"/>
                          <a:cs typeface="Times New Roman" panose="02020603050405020304" pitchFamily="18" charset="0"/>
                        </a:rPr>
                        <a:t>Quesito del Servizio Supporto Giuridico</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1904402607"/>
                  </a:ext>
                </a:extLst>
              </a:tr>
              <a:tr h="209119">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3892</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377329926"/>
                  </a:ext>
                </a:extLst>
              </a:tr>
              <a:tr h="209119">
                <a:tc>
                  <a:txBody>
                    <a:bodyPr/>
                    <a:lstStyle/>
                    <a:p>
                      <a:r>
                        <a:rPr lang="it-IT" sz="1200">
                          <a:effectLst/>
                          <a:latin typeface="Times New Roman" panose="02020603050405020304" pitchFamily="18" charset="0"/>
                          <a:cs typeface="Times New Roman" panose="02020603050405020304" pitchFamily="18" charset="0"/>
                        </a:rPr>
                        <a:t>Data emissione:</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11/12/2025</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958382420"/>
                  </a:ext>
                </a:extLst>
              </a:tr>
              <a:tr h="209119">
                <a:tc>
                  <a:txBody>
                    <a:bodyPr/>
                    <a:lstStyle/>
                    <a:p>
                      <a:r>
                        <a:rPr lang="it-IT" sz="1200">
                          <a:effectLst/>
                          <a:latin typeface="Times New Roman" panose="02020603050405020304" pitchFamily="18" charset="0"/>
                          <a:cs typeface="Times New Roman" panose="02020603050405020304" pitchFamily="18" charset="0"/>
                        </a:rPr>
                        <a:t>Argomenti:</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Modifiche contrattuali</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125002395"/>
                  </a:ext>
                </a:extLst>
              </a:tr>
              <a:tr h="209119">
                <a:tc>
                  <a:txBody>
                    <a:bodyPr/>
                    <a:lstStyle/>
                    <a:p>
                      <a:r>
                        <a:rPr lang="it-IT" sz="1200" dirty="0">
                          <a:effectLst/>
                          <a:latin typeface="Times New Roman" panose="02020603050405020304" pitchFamily="18" charset="0"/>
                          <a:cs typeface="Times New Roman" panose="02020603050405020304" pitchFamily="18" charset="0"/>
                        </a:rPr>
                        <a:t>Oggetto:</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Redazione perizie di variante</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186409059"/>
                  </a:ext>
                </a:extLst>
              </a:tr>
              <a:tr h="620993">
                <a:tc>
                  <a:txBody>
                    <a:bodyPr/>
                    <a:lstStyle/>
                    <a:p>
                      <a:r>
                        <a:rPr lang="it-IT" sz="1200">
                          <a:effectLst/>
                          <a:latin typeface="Times New Roman" panose="02020603050405020304" pitchFamily="18" charset="0"/>
                          <a:cs typeface="Times New Roman" panose="02020603050405020304" pitchFamily="18" charset="0"/>
                        </a:rPr>
                        <a:t>Quesito:</a:t>
                      </a:r>
                    </a:p>
                  </a:txBody>
                  <a:tcPr marL="31893" marR="31893" marT="31893" marB="31893">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a:effectLst/>
                          <a:latin typeface="Times New Roman" panose="02020603050405020304" pitchFamily="18" charset="0"/>
                          <a:cs typeface="Times New Roman" panose="02020603050405020304" pitchFamily="18" charset="0"/>
                        </a:rPr>
                        <a:t>Può un soggetto diverso dal RUP, dal progettista e dal direttore dei lavori redigere perizie di variante per un lavoro pubblico? un soggetto quindi che non è intervenuto in nessuna fase del lavoro (progettazione e direzione lavori)?</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460618296"/>
                  </a:ext>
                </a:extLst>
              </a:tr>
              <a:tr h="3504108">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31893" marR="31893" marT="31893" marB="31893">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La risposta è negativa. Secondo il nuovo Codice dei contratti pubblici, la redazione delle perizie di variante segue un iter procedurale preciso che coinvolge specifiche figure professionali. Invero, le figure competenti per le perizie di variante sono il direttore dei lavori che fornisce al RUP l'ausilio necessario per gli accertamenti in ordine alla sussistenza delle condizioni di cui all'articolo 120, comma 1, </a:t>
                      </a:r>
                      <a:r>
                        <a:rPr lang="it-IT" sz="1200" dirty="0" err="1">
                          <a:effectLst/>
                          <a:latin typeface="Times New Roman" panose="02020603050405020304" pitchFamily="18" charset="0"/>
                          <a:cs typeface="Times New Roman" panose="02020603050405020304" pitchFamily="18" charset="0"/>
                        </a:rPr>
                        <a:t>lett</a:t>
                      </a:r>
                      <a:r>
                        <a:rPr lang="it-IT" sz="1200" dirty="0">
                          <a:effectLst/>
                          <a:latin typeface="Times New Roman" panose="02020603050405020304" pitchFamily="18" charset="0"/>
                          <a:cs typeface="Times New Roman" panose="02020603050405020304" pitchFamily="18" charset="0"/>
                        </a:rPr>
                        <a:t>. c) del codice e propone al RUP le modifiche. La responsabilità della proposta di varianti spetta al direttore dei lavori, che deve valutarne la necessità, l'adeguatezza delle modifiche e l'impatto complessivo sul progetto. Il D.lgs. 36/2023 stabilisce un sistema di responsabilità chiaro dove il Direttore dei Lavori ha la competenza tecnica specifica per proporre le varianti, avendo seguito l'esecuzione dell'opera e conoscendo le problematiche emerse, il RUP coordina l'intero processo e ha la responsabilità decisionale, il Progettista originario può essere coinvolto per le variazioni che richiedono modifiche progettuali sostanziali. Un professionista che non ha partecipato alle fasi precedenti (progettazione ed esecuzione) manca di conoscenza diretta del progetto e delle sue specifiche tecniche, consapevolezza delle problematiche emerse durante l'esecuzione, continuità tecnica e amministrativa necessaria per valutare l'opportunità e la correttezza delle modifiche da ultimo responsabilità procedurale prevista dal Codice. L'unica eccezione potrebbe configurarsi in casi di impedimento o sostituzione delle figure originarie, ma anche in tali circostanze il nuovo soggetto dovrebbe essere formalmente incaricato dalla stazione appaltante e assumere le relative responsabilità procedurali.</a:t>
                      </a:r>
                    </a:p>
                  </a:txBody>
                  <a:tcPr marL="31893" marR="31893" marT="31893" marB="31893"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666358244"/>
                  </a:ext>
                </a:extLst>
              </a:tr>
            </a:tbl>
          </a:graphicData>
        </a:graphic>
      </p:graphicFrame>
    </p:spTree>
    <p:extLst>
      <p:ext uri="{BB962C8B-B14F-4D97-AF65-F5344CB8AC3E}">
        <p14:creationId xmlns:p14="http://schemas.microsoft.com/office/powerpoint/2010/main" val="2869873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03452"/>
            <a:ext cx="11728578" cy="6194003"/>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Modifiche e varianti contrattuali: oneri di comunicazione e trasmissione</a:t>
            </a:r>
          </a:p>
          <a:p>
            <a:pPr algn="ctr"/>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15,</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15. Si osservano, in relazione alle modifiche del contratto, nonché in relazione alle varianti in corso d’opera, gli oneri di comunicazione e di trasmissione all’ANAC, a cura del RUP, individuati dall’allegato II.14 [specie art. 5, commi 11 e 12]. Nel caso in cui l’ANAC accerti l’illegittimità della variante in corso d’opera approvata, esercita i poteri di cui all’articolo 222. In caso di inadempimento agli obblighi di comunicazione e trasmissione delle modifiche e delle varianti in corso d’opera previsti dall’allegato II.14 [entro 30 giorni dal loro perfezionamento] si applicano le sanzioni amministrative pecuniarie di cui all’articolo 222, comma 13 [di importo compreso tra 500 € e 5.000 €].</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Art.5, </a:t>
            </a:r>
            <a:r>
              <a:rPr lang="it-IT" sz="1400" b="1" dirty="0" err="1">
                <a:latin typeface="Times New Roman" panose="02020603050405020304" pitchFamily="18" charset="0"/>
                <a:ea typeface="Calibri" panose="020F0502020204030204" pitchFamily="34" charset="0"/>
                <a:cs typeface="Times New Roman" panose="02020603050405020304" pitchFamily="18" charset="0"/>
              </a:rPr>
              <a:t>All</a:t>
            </a:r>
            <a:r>
              <a:rPr lang="it-IT" sz="1400" b="1" dirty="0">
                <a:latin typeface="Times New Roman" panose="02020603050405020304" pitchFamily="18" charset="0"/>
                <a:ea typeface="Calibri" panose="020F0502020204030204" pitchFamily="34" charset="0"/>
                <a:cs typeface="Times New Roman" panose="02020603050405020304" pitchFamily="18" charset="0"/>
              </a:rPr>
              <a:t>. II.14, D.lgs. 36/2023 </a:t>
            </a: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11. L’Autorità pubblica le modificazioni contrattuali, comunicate secondo quanto previsto dall’articolo 28 (Trasparenza dei contratti pubblici) del codice. </a:t>
            </a: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12. Per i contratti pubblici di importo pari o superiore alla soglia di rilevanza europea, le varianti in corso d’opera di importo eccedente il 10 per cento dell’importo originario del contratto, incluse le varianti in corso d’opera riferite alle infrastrutture prioritarie, sono trasmesse dal RUP all’ANAC, unitamente al progetto esecutivo, all’atto di validazione e a una apposita relazione del RUP, entro trenta giorni dall’approvazione da parte della stazione appaltante.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Sul punto, è intervenuto il </a:t>
            </a:r>
            <a:r>
              <a:rPr lang="it-IT" sz="1400" b="1" dirty="0">
                <a:latin typeface="Times New Roman" panose="02020603050405020304" pitchFamily="18" charset="0"/>
                <a:cs typeface="Times New Roman" panose="02020603050405020304" pitchFamily="18" charset="0"/>
              </a:rPr>
              <a:t>Comunicato del Presidente ANAC del 30 gennaio 2025 </a:t>
            </a:r>
            <a:r>
              <a:rPr lang="it-IT" sz="1400" dirty="0">
                <a:latin typeface="Times New Roman" panose="02020603050405020304" pitchFamily="18" charset="0"/>
                <a:cs typeface="Times New Roman" panose="02020603050405020304" pitchFamily="18" charset="0"/>
              </a:rPr>
              <a:t>recante “</a:t>
            </a:r>
            <a:r>
              <a:rPr lang="it-IT" sz="1400" i="1" dirty="0">
                <a:latin typeface="Times New Roman" panose="02020603050405020304" pitchFamily="18" charset="0"/>
                <a:cs typeface="Times New Roman" panose="02020603050405020304" pitchFamily="18" charset="0"/>
              </a:rPr>
              <a:t>Comunicazione all’ANAC dei dati informativi sulle modifiche ai contratti e sulle varianti in corso d’opera</a:t>
            </a:r>
            <a:r>
              <a:rPr lang="it-IT" sz="1400" dirty="0">
                <a:latin typeface="Times New Roman" panose="02020603050405020304" pitchFamily="18" charset="0"/>
                <a:cs typeface="Times New Roman" panose="02020603050405020304" pitchFamily="18" charset="0"/>
              </a:rPr>
              <a:t>”. In tale comunicato si ricorda che per le varianti in corso d’opera di valore superiore al 10% in contratti sopra soglia, la documentazione individuata dall’allegato II.14 (progetto esecutivo, atto di validazione, relazione del RUP) deve essere resa disponibile dalla S.A., entro 30 giorni dall’approvazione, tramite un link che rinvii alla sezione “Amministrazione trasparente”; in apposita sottosezione denominata “Varianti in corso d’opera” nell’ambito della più generale sottosezione “Bandi di gara e contratti”. Per gli appalti di servizi e forniture, in assenza di una precisa indicazione normativa della documentazione minima da trasmettere all’ANAC a corredo della variante, devono essere resi disponibili il progetto (di unico livello) e la relazione del RUP.</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0076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03452"/>
            <a:ext cx="11728578" cy="4847481"/>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Modifiche e varianti contrattuali: errori progettuali e obbligo di contraddittorio</a:t>
            </a: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120, comma 15 bis,</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(Modifica dei contratti in corso di esecuzione</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b="1" spc="-1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solidFill>
                  <a:srgbClr val="000000"/>
                </a:solidFill>
                <a:latin typeface="Times New Roman" panose="02020603050405020304" pitchFamily="18" charset="0"/>
                <a:cs typeface="Times New Roman" panose="02020603050405020304" pitchFamily="18" charset="0"/>
              </a:rPr>
              <a:t>15-bis. Fermo restando quanto previsto dall’</a:t>
            </a:r>
            <a:r>
              <a:rPr lang="it-IT" sz="1400" b="1" dirty="0">
                <a:solidFill>
                  <a:srgbClr val="0000FF"/>
                </a:solidFill>
                <a:latin typeface="Times New Roman" panose="02020603050405020304" pitchFamily="18" charset="0"/>
                <a:cs typeface="Times New Roman" panose="02020603050405020304" pitchFamily="18" charset="0"/>
              </a:rPr>
              <a:t>articolo 41</a:t>
            </a:r>
            <a:r>
              <a:rPr lang="it-IT" sz="1400" b="1" dirty="0">
                <a:solidFill>
                  <a:srgbClr val="000000"/>
                </a:solidFill>
                <a:latin typeface="Times New Roman" panose="02020603050405020304" pitchFamily="18" charset="0"/>
                <a:cs typeface="Times New Roman" panose="02020603050405020304" pitchFamily="18" charset="0"/>
              </a:rPr>
              <a:t>, comma 8-bis, le stazioni appaltanti verificano in contraddittorio con il progettista e l’appaltatore errori o omissioni nella progettazione esecutiva che pregiudicano, in tutto o in parte, la realizzazione dell’opera o la sua futura utilizzazione e individuano tempestivamente soluzioni di progettazione esecutiva coerenti con il principio del risultato.</a:t>
            </a:r>
          </a:p>
          <a:p>
            <a:pPr algn="just">
              <a:lnSpc>
                <a:spcPct val="125000"/>
              </a:lnSpc>
            </a:pPr>
            <a:endParaRPr lang="it-IT" sz="1400" b="1"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Rispetto alle </a:t>
            </a:r>
            <a:r>
              <a:rPr lang="it-IT" sz="1400" b="1" u="sng" dirty="0">
                <a:latin typeface="Times New Roman" panose="02020603050405020304" pitchFamily="18" charset="0"/>
                <a:ea typeface="Calibri" panose="020F0502020204030204" pitchFamily="34" charset="0"/>
                <a:cs typeface="Times New Roman" panose="02020603050405020304" pitchFamily="18" charset="0"/>
              </a:rPr>
              <a:t>varianti in corso d'opera</a:t>
            </a:r>
            <a:r>
              <a:rPr lang="it-IT" sz="1400" dirty="0">
                <a:latin typeface="Times New Roman" panose="02020603050405020304" pitchFamily="18" charset="0"/>
                <a:ea typeface="Calibri" panose="020F0502020204030204" pitchFamily="34" charset="0"/>
                <a:cs typeface="Times New Roman" panose="02020603050405020304" pitchFamily="18" charset="0"/>
              </a:rPr>
              <a:t>, è consolidato l'orientamento per cui esse si sostanziano solo "</a:t>
            </a:r>
            <a:r>
              <a:rPr lang="it-IT" sz="1400" i="1" dirty="0">
                <a:latin typeface="Times New Roman" panose="02020603050405020304" pitchFamily="18" charset="0"/>
                <a:ea typeface="Calibri" panose="020F0502020204030204" pitchFamily="34" charset="0"/>
                <a:cs typeface="Times New Roman" panose="02020603050405020304" pitchFamily="18" charset="0"/>
              </a:rPr>
              <a:t>in modifiche del progetto dal punto di vista tipologico, strutturale e funzionale</a:t>
            </a:r>
            <a:r>
              <a:rPr lang="it-IT" sz="1400" dirty="0">
                <a:latin typeface="Times New Roman" panose="02020603050405020304" pitchFamily="18" charset="0"/>
                <a:ea typeface="Calibri" panose="020F0502020204030204" pitchFamily="34" charset="0"/>
                <a:cs typeface="Times New Roman" panose="02020603050405020304" pitchFamily="18" charset="0"/>
              </a:rPr>
              <a:t>", dovendosi perciò escludere l'applicabilità della disposizione alle "</a:t>
            </a:r>
            <a:r>
              <a:rPr lang="it-IT" sz="1400" i="1" dirty="0">
                <a:latin typeface="Times New Roman" panose="02020603050405020304" pitchFamily="18" charset="0"/>
                <a:ea typeface="Calibri" panose="020F0502020204030204" pitchFamily="34" charset="0"/>
                <a:cs typeface="Times New Roman" panose="02020603050405020304" pitchFamily="18" charset="0"/>
              </a:rPr>
              <a:t>modifiche dell'oggetto del contratto sul versante del corrispettivo che l'appaltatore va a trarre dall'esecuzione del contratto</a:t>
            </a:r>
            <a:r>
              <a:rPr lang="it-IT" sz="140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Al fianco di queste ipotesi di modifica, il comma 3 prevede poi le modifiche che debbono considerarsi ammesse, sempre che, come di consueto, la struttura del contratto o dell'accordo quadro e l'operazione economica sottesa possano ritenersi inalterate, in quanto inferiori a due valori contemporaneamente: </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lgn="just">
              <a:lnSpc>
                <a:spcPct val="125000"/>
              </a:lnSpc>
              <a:buFont typeface="Arial" panose="020B0604020202020204" pitchFamily="34" charset="0"/>
              <a:buChar char="•"/>
            </a:pPr>
            <a:r>
              <a:rPr lang="it-IT" sz="1400" dirty="0">
                <a:latin typeface="Times New Roman" panose="02020603050405020304" pitchFamily="18" charset="0"/>
                <a:ea typeface="Calibri" panose="020F0502020204030204" pitchFamily="34" charset="0"/>
                <a:cs typeface="Times New Roman" panose="02020603050405020304" pitchFamily="18" charset="0"/>
              </a:rPr>
              <a:t>le soglie fissate all'art. 14 e, comunque, il 10 per cento del valore iniziale del contratto per i contratti di servizi e forniture,</a:t>
            </a:r>
          </a:p>
          <a:p>
            <a:pPr lvl="1"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lgn="just">
              <a:lnSpc>
                <a:spcPct val="125000"/>
              </a:lnSpc>
              <a:buFont typeface="Arial" panose="020B0604020202020204" pitchFamily="34" charset="0"/>
              <a:buChar char="•"/>
            </a:pPr>
            <a:r>
              <a:rPr lang="it-IT" sz="1400" dirty="0">
                <a:latin typeface="Times New Roman" panose="02020603050405020304" pitchFamily="18" charset="0"/>
                <a:ea typeface="Calibri" panose="020F0502020204030204" pitchFamily="34" charset="0"/>
                <a:cs typeface="Times New Roman" panose="02020603050405020304" pitchFamily="18" charset="0"/>
              </a:rPr>
              <a:t>ovvero il 15 per cento del valore iniziale del contratto per i contratti di lavori.</a:t>
            </a:r>
          </a:p>
        </p:txBody>
      </p:sp>
    </p:spTree>
    <p:extLst>
      <p:ext uri="{BB962C8B-B14F-4D97-AF65-F5344CB8AC3E}">
        <p14:creationId xmlns:p14="http://schemas.microsoft.com/office/powerpoint/2010/main" val="35214125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790" y="303452"/>
            <a:ext cx="11728578" cy="646331"/>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Modifiche e varianti contrattuali: errori progettuali e obbligo di contraddittorio</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3" name="Tabella 2"/>
          <p:cNvGraphicFramePr>
            <a:graphicFrameLocks noGrp="1"/>
          </p:cNvGraphicFramePr>
          <p:nvPr>
            <p:extLst>
              <p:ext uri="{D42A27DB-BD31-4B8C-83A1-F6EECF244321}">
                <p14:modId xmlns:p14="http://schemas.microsoft.com/office/powerpoint/2010/main" val="1751098718"/>
              </p:ext>
            </p:extLst>
          </p:nvPr>
        </p:nvGraphicFramePr>
        <p:xfrm>
          <a:off x="345232" y="821092"/>
          <a:ext cx="11280711" cy="5510278"/>
        </p:xfrm>
        <a:graphic>
          <a:graphicData uri="http://schemas.openxmlformats.org/drawingml/2006/table">
            <a:tbl>
              <a:tblPr/>
              <a:tblGrid>
                <a:gridCol w="2820178">
                  <a:extLst>
                    <a:ext uri="{9D8B030D-6E8A-4147-A177-3AD203B41FA5}">
                      <a16:colId xmlns:a16="http://schemas.microsoft.com/office/drawing/2014/main" val="855771499"/>
                    </a:ext>
                  </a:extLst>
                </a:gridCol>
                <a:gridCol w="8460533">
                  <a:extLst>
                    <a:ext uri="{9D8B030D-6E8A-4147-A177-3AD203B41FA5}">
                      <a16:colId xmlns:a16="http://schemas.microsoft.com/office/drawing/2014/main" val="3595169428"/>
                    </a:ext>
                  </a:extLst>
                </a:gridCol>
              </a:tblGrid>
              <a:tr h="167689">
                <a:tc gridSpan="2">
                  <a:txBody>
                    <a:bodyPr/>
                    <a:lstStyle/>
                    <a:p>
                      <a:pPr algn="l"/>
                      <a:r>
                        <a:rPr lang="it-IT" sz="1200">
                          <a:effectLst/>
                          <a:latin typeface="Times New Roman" panose="02020603050405020304" pitchFamily="18" charset="0"/>
                          <a:cs typeface="Times New Roman" panose="02020603050405020304" pitchFamily="18" charset="0"/>
                        </a:rPr>
                        <a:t>Quesito del Servizio Supporto Giuridico</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hMerge="1">
                  <a:txBody>
                    <a:bodyPr/>
                    <a:lstStyle/>
                    <a:p>
                      <a:endParaRPr lang="it-IT"/>
                    </a:p>
                  </a:txBody>
                  <a:tcPr/>
                </a:tc>
                <a:extLst>
                  <a:ext uri="{0D108BD9-81ED-4DB2-BD59-A6C34878D82A}">
                    <a16:rowId xmlns:a16="http://schemas.microsoft.com/office/drawing/2014/main" val="1305944128"/>
                  </a:ext>
                </a:extLst>
              </a:tr>
              <a:tr h="167689">
                <a:tc>
                  <a:txBody>
                    <a:bodyPr/>
                    <a:lstStyle/>
                    <a:p>
                      <a:r>
                        <a:rPr lang="it-IT" sz="1200">
                          <a:effectLst/>
                          <a:latin typeface="Times New Roman" panose="02020603050405020304" pitchFamily="18" charset="0"/>
                          <a:cs typeface="Times New Roman" panose="02020603050405020304" pitchFamily="18" charset="0"/>
                        </a:rPr>
                        <a:t>Codice identificativo:</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3896</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1036023804"/>
                  </a:ext>
                </a:extLst>
              </a:tr>
              <a:tr h="167689">
                <a:tc>
                  <a:txBody>
                    <a:bodyPr/>
                    <a:lstStyle/>
                    <a:p>
                      <a:r>
                        <a:rPr lang="it-IT" sz="1200">
                          <a:effectLst/>
                          <a:latin typeface="Times New Roman" panose="02020603050405020304" pitchFamily="18" charset="0"/>
                          <a:cs typeface="Times New Roman" panose="02020603050405020304" pitchFamily="18" charset="0"/>
                        </a:rPr>
                        <a:t>Data emissione:</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a:effectLst/>
                          <a:latin typeface="Times New Roman" panose="02020603050405020304" pitchFamily="18" charset="0"/>
                          <a:cs typeface="Times New Roman" panose="02020603050405020304" pitchFamily="18" charset="0"/>
                        </a:rPr>
                        <a:t>11/12/2025</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118523688"/>
                  </a:ext>
                </a:extLst>
              </a:tr>
              <a:tr h="167689">
                <a:tc>
                  <a:txBody>
                    <a:bodyPr/>
                    <a:lstStyle/>
                    <a:p>
                      <a:r>
                        <a:rPr lang="it-IT" sz="1200">
                          <a:effectLst/>
                          <a:latin typeface="Times New Roman" panose="02020603050405020304" pitchFamily="18" charset="0"/>
                          <a:cs typeface="Times New Roman" panose="02020603050405020304" pitchFamily="18" charset="0"/>
                        </a:rPr>
                        <a:t>Argomenti:</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Modifiche contrattuali,Progettazione</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3469809558"/>
                  </a:ext>
                </a:extLst>
              </a:tr>
              <a:tr h="167689">
                <a:tc>
                  <a:txBody>
                    <a:bodyPr/>
                    <a:lstStyle/>
                    <a:p>
                      <a:r>
                        <a:rPr lang="it-IT" sz="1200" dirty="0">
                          <a:effectLst/>
                          <a:latin typeface="Times New Roman" panose="02020603050405020304" pitchFamily="18" charset="0"/>
                          <a:cs typeface="Times New Roman" panose="02020603050405020304" pitchFamily="18" charset="0"/>
                        </a:rPr>
                        <a:t>Oggetto:</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r>
                        <a:rPr lang="it-IT" sz="1200" b="1">
                          <a:effectLst/>
                          <a:latin typeface="Times New Roman" panose="02020603050405020304" pitchFamily="18" charset="0"/>
                          <a:cs typeface="Times New Roman" panose="02020603050405020304" pitchFamily="18" charset="0"/>
                        </a:rPr>
                        <a:t>Applicabilità art. 120 c. 15-bis su errori o omissioni progettuali</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2554878378"/>
                  </a:ext>
                </a:extLst>
              </a:tr>
              <a:tr h="1359958">
                <a:tc>
                  <a:txBody>
                    <a:bodyPr/>
                    <a:lstStyle/>
                    <a:p>
                      <a:r>
                        <a:rPr lang="it-IT" sz="1200">
                          <a:effectLst/>
                          <a:latin typeface="Times New Roman" panose="02020603050405020304" pitchFamily="18" charset="0"/>
                          <a:cs typeface="Times New Roman" panose="02020603050405020304" pitchFamily="18" charset="0"/>
                        </a:rPr>
                        <a:t>Quesito:</a:t>
                      </a:r>
                    </a:p>
                  </a:txBody>
                  <a:tcPr marL="25014" marR="25014" marT="25014" marB="25014">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a:effectLst/>
                          <a:latin typeface="Times New Roman" panose="02020603050405020304" pitchFamily="18" charset="0"/>
                          <a:cs typeface="Times New Roman" panose="02020603050405020304" pitchFamily="18" charset="0"/>
                        </a:rPr>
                        <a:t>Si invia la presente per chiedere indicazioni in merito all'applicabilità delle previsioni contenute all'art. 120 c. 15-bis in merito all'accertamento di errori o omissioni progettuali entro la fase esecutiva con relativa richiesta di prestazioni integrative a titolo transattivo al progettista per l'individuazione di soluzioni tempestive volte a risolvere le criticità connesse a tali errori o omissioni laddove riconosciute. In particolare si chiede: 1) come tale previsione possa sussistere in relazione all'espletata attività preliminare di verifica e validazione ex art. 42; 2) come tale previsione possa essere applicata nel caso di affidamento della direzione dei lavori a soggetto diverso dal progettista che, in fase di esecuzione, veda la sua attività già conclusa e verosimilmente già liquidata a seguito della verifica, validazione e approvazione del progetto posto a base di gara.</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579824484"/>
                  </a:ext>
                </a:extLst>
              </a:tr>
              <a:tr h="2985780">
                <a:tc>
                  <a:txBody>
                    <a:bodyPr/>
                    <a:lstStyle/>
                    <a:p>
                      <a:r>
                        <a:rPr lang="it-IT" sz="1200" dirty="0">
                          <a:effectLst/>
                          <a:latin typeface="Times New Roman" panose="02020603050405020304" pitchFamily="18" charset="0"/>
                          <a:cs typeface="Times New Roman" panose="02020603050405020304" pitchFamily="18" charset="0"/>
                        </a:rPr>
                        <a:t>Risposta aggiornata</a:t>
                      </a:r>
                    </a:p>
                  </a:txBody>
                  <a:tcPr marL="25014" marR="25014" marT="25014" marB="25014">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tc>
                  <a:txBody>
                    <a:bodyPr/>
                    <a:lstStyle/>
                    <a:p>
                      <a:pPr algn="just" latinLnBrk="1"/>
                      <a:r>
                        <a:rPr lang="it-IT" sz="1200" dirty="0">
                          <a:effectLst/>
                          <a:latin typeface="Times New Roman" panose="02020603050405020304" pitchFamily="18" charset="0"/>
                          <a:cs typeface="Times New Roman" panose="02020603050405020304" pitchFamily="18" charset="0"/>
                        </a:rPr>
                        <a:t>Il comma 15-bis dell'art. 120 del </a:t>
                      </a:r>
                      <a:r>
                        <a:rPr lang="it-IT" sz="1200" dirty="0" err="1">
                          <a:effectLst/>
                          <a:latin typeface="Times New Roman" panose="02020603050405020304" pitchFamily="18" charset="0"/>
                          <a:cs typeface="Times New Roman" panose="02020603050405020304" pitchFamily="18" charset="0"/>
                        </a:rPr>
                        <a:t>D.Lgs.</a:t>
                      </a:r>
                      <a:r>
                        <a:rPr lang="it-IT" sz="1200" dirty="0">
                          <a:effectLst/>
                          <a:latin typeface="Times New Roman" panose="02020603050405020304" pitchFamily="18" charset="0"/>
                          <a:cs typeface="Times New Roman" panose="02020603050405020304" pitchFamily="18" charset="0"/>
                        </a:rPr>
                        <a:t> 36/2023, introdotto con il decreto correttivo </a:t>
                      </a:r>
                      <a:r>
                        <a:rPr lang="it-IT" sz="1200" dirty="0" err="1">
                          <a:effectLst/>
                          <a:latin typeface="Times New Roman" panose="02020603050405020304" pitchFamily="18" charset="0"/>
                          <a:cs typeface="Times New Roman" panose="02020603050405020304" pitchFamily="18" charset="0"/>
                        </a:rPr>
                        <a:t>D.Lgs.</a:t>
                      </a:r>
                      <a:r>
                        <a:rPr lang="it-IT" sz="1200" dirty="0">
                          <a:effectLst/>
                          <a:latin typeface="Times New Roman" panose="02020603050405020304" pitchFamily="18" charset="0"/>
                          <a:cs typeface="Times New Roman" panose="02020603050405020304" pitchFamily="18" charset="0"/>
                        </a:rPr>
                        <a:t> 209/2024, stabilisce un meccanismo di richiesta di prestazioni integrative a titolo transattivo al progettista per l'individuazione di soluzioni tempestive volte a risolvere le criticità connesse agli errori o omissioni progettuali accertate entro la fase esecutiva. Sulla prima questione posta: l'art. 42 prevede un rigoroso sistema di verifica e validazione del progetto che dovrebbe intercettare errori ed omissioni prima dell'approvazione e della messa a gara del progetto. Il sistema prevede la nullità di ogni patto che esclude o limita la responsabilità del progettista per errori o omissioni. Ciò detto l'interpretazione sistematica dell'art 42 ed il comma 15-bis dell'art. 120 sembra configurare un meccanismo di "sanatoria straordinaria" per errori ed omissioni che: a) non sono stati intercettati dalla verifica/validazione; b) emergono solo in fase esecutiva; c) necessitano di soluzione tempestiva per evitare interruzioni dell'opera. Sulla seconda questione posta invece un'interpretazione sistemica della normativa in esame prevede che la norma presuppone comunque l'instaurazione di un nuovo rapporto contrattuale di natura transattiva con il progettista originario o con altro soggetto qualificato. Si ribadisce che la norma serve per casi eccezionali dove la continuità progettuale è essenziale e giustifica procedure straordinarie Si rileva e ribadisce che la nuova norma in esame trova applicazione solo in casi eccezionali e comprovati, è necessario che vi sia prova documentale che dimostri adeguatamente l'impossibilità di soluzioni alternative, e garantire comunque il rispetto dei limiti quantitativi delle modifiche contrattuali. Infine spetta alla SA valutare sempre la convenienza economica rispetto a procedure ordinarie di variante. Resta ferma la responsabilità del progettista e del </a:t>
                      </a:r>
                      <a:r>
                        <a:rPr lang="it-IT" sz="1200" dirty="0" err="1">
                          <a:effectLst/>
                          <a:latin typeface="Times New Roman" panose="02020603050405020304" pitchFamily="18" charset="0"/>
                          <a:cs typeface="Times New Roman" panose="02020603050405020304" pitchFamily="18" charset="0"/>
                        </a:rPr>
                        <a:t>validatore</a:t>
                      </a:r>
                      <a:r>
                        <a:rPr lang="it-IT" sz="1200" dirty="0">
                          <a:effectLst/>
                          <a:latin typeface="Times New Roman" panose="02020603050405020304" pitchFamily="18" charset="0"/>
                          <a:cs typeface="Times New Roman" panose="02020603050405020304" pitchFamily="18" charset="0"/>
                        </a:rPr>
                        <a:t> in caso di gravi e comprovate carenze progettuali</a:t>
                      </a:r>
                    </a:p>
                  </a:txBody>
                  <a:tcPr marL="25014" marR="25014" marT="25014" marB="25014" anchor="ctr">
                    <a:lnL w="7620" cap="flat" cmpd="sng" algn="ctr">
                      <a:solidFill>
                        <a:srgbClr val="A7A7A7"/>
                      </a:solidFill>
                      <a:prstDash val="solid"/>
                      <a:round/>
                      <a:headEnd type="none" w="med" len="med"/>
                      <a:tailEnd type="none" w="med" len="med"/>
                    </a:lnL>
                    <a:lnR w="7620" cap="flat" cmpd="sng" algn="ctr">
                      <a:solidFill>
                        <a:srgbClr val="A7A7A7"/>
                      </a:solidFill>
                      <a:prstDash val="solid"/>
                      <a:round/>
                      <a:headEnd type="none" w="med" len="med"/>
                      <a:tailEnd type="none" w="med" len="med"/>
                    </a:lnR>
                    <a:lnT w="7620" cap="flat" cmpd="sng" algn="ctr">
                      <a:solidFill>
                        <a:srgbClr val="A7A7A7"/>
                      </a:solidFill>
                      <a:prstDash val="solid"/>
                      <a:round/>
                      <a:headEnd type="none" w="med" len="med"/>
                      <a:tailEnd type="none" w="med" len="med"/>
                    </a:lnT>
                    <a:lnB w="7620" cap="flat" cmpd="sng" algn="ctr">
                      <a:solidFill>
                        <a:srgbClr val="A7A7A7"/>
                      </a:solidFill>
                      <a:prstDash val="solid"/>
                      <a:round/>
                      <a:headEnd type="none" w="med" len="med"/>
                      <a:tailEnd type="none" w="med" len="med"/>
                    </a:lnB>
                    <a:solidFill>
                      <a:srgbClr val="FFFFFF"/>
                    </a:solidFill>
                  </a:tcPr>
                </a:tc>
                <a:extLst>
                  <a:ext uri="{0D108BD9-81ED-4DB2-BD59-A6C34878D82A}">
                    <a16:rowId xmlns:a16="http://schemas.microsoft.com/office/drawing/2014/main" val="4121177114"/>
                  </a:ext>
                </a:extLst>
              </a:tr>
            </a:tbl>
          </a:graphicData>
        </a:graphic>
      </p:graphicFrame>
    </p:spTree>
    <p:extLst>
      <p:ext uri="{BB962C8B-B14F-4D97-AF65-F5344CB8AC3E}">
        <p14:creationId xmlns:p14="http://schemas.microsoft.com/office/powerpoint/2010/main" val="25242524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10547" y="230466"/>
            <a:ext cx="11728578" cy="70788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IL PARERE DEL CCT SULLE PROPOSTE DI VARIANTE</a:t>
            </a:r>
          </a:p>
          <a:p>
            <a:pPr algn="just"/>
            <a:endParaRPr lang="it-IT" sz="1100" b="1" dirty="0">
              <a:latin typeface="Times New Roman" panose="02020603050405020304" pitchFamily="18" charset="0"/>
              <a:ea typeface="Calibri" panose="020F0502020204030204" pitchFamily="34" charset="0"/>
              <a:cs typeface="Times New Roman" panose="02020603050405020304" pitchFamily="18" charset="0"/>
            </a:endParaRP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ttangolo 3"/>
          <p:cNvSpPr/>
          <p:nvPr/>
        </p:nvSpPr>
        <p:spPr>
          <a:xfrm>
            <a:off x="273387" y="783016"/>
            <a:ext cx="11636673" cy="5747727"/>
          </a:xfrm>
          <a:prstGeom prst="rect">
            <a:avLst/>
          </a:prstGeom>
        </p:spPr>
        <p:txBody>
          <a:bodyPr wrap="square">
            <a:spAutoFit/>
          </a:bodyPr>
          <a:lstStyle/>
          <a:p>
            <a:pPr algn="just">
              <a:lnSpc>
                <a:spcPct val="125000"/>
              </a:lnSpc>
            </a:pPr>
            <a:r>
              <a:rPr lang="it-IT" sz="1400" b="1" dirty="0">
                <a:latin typeface="Times New Roman" panose="02020603050405020304" pitchFamily="18" charset="0"/>
                <a:cs typeface="Times New Roman" panose="02020603050405020304" pitchFamily="18" charset="0"/>
              </a:rPr>
              <a:t>Art.216, comma 1, primo periodo, D.lgs. 36/2023 come modificato dall’art.63 D.lgs. 209/24 </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algn="just">
              <a:lnSpc>
                <a:spcPct val="125000"/>
              </a:lnSpc>
            </a:pPr>
            <a:r>
              <a:rPr lang="it-IT" sz="1400" dirty="0">
                <a:latin typeface="Times New Roman" panose="02020603050405020304" pitchFamily="18" charset="0"/>
                <a:cs typeface="Times New Roman" panose="02020603050405020304" pitchFamily="18" charset="0"/>
              </a:rPr>
              <a:t>“</a:t>
            </a:r>
            <a:r>
              <a:rPr lang="it-IT" sz="1400" i="1" dirty="0">
                <a:latin typeface="Times New Roman" panose="02020603050405020304" pitchFamily="18" charset="0"/>
                <a:cs typeface="Times New Roman" panose="02020603050405020304" pitchFamily="18" charset="0"/>
              </a:rPr>
              <a:t>Nei casi di iscrizione di riserve, di proposte di variante e in relazione ad ogni altra disputa tecnica o controversia che insorga durante l’esecuzione di un contratto di lavori di importo pari o superiore alle soglie di rilevanza europea, è obbligatoria l’acquisizione del parere o, su concorde richiesta delle parti, di una determinazione del collegio</a:t>
            </a:r>
            <a:r>
              <a:rPr lang="it-IT" sz="1400" dirty="0">
                <a:latin typeface="Times New Roman" panose="02020603050405020304" pitchFamily="18" charset="0"/>
                <a:cs typeface="Times New Roman" panose="02020603050405020304" pitchFamily="18" charset="0"/>
              </a:rPr>
              <a:t>”.</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Importante novità, introdotta dal d.lgs. 209/2024, è quella prevista dall’art. 63, con cui viene modificato il comma 1 dell’art. 216 del d.lgs. 36/2023 e viene di fatto introdotta l’obbligatorietà dell’acquisizione del parere (ovvero di una determinazione) del CCT nei casi </a:t>
            </a:r>
            <a:r>
              <a:rPr lang="it-IT" sz="1400" b="1" dirty="0">
                <a:solidFill>
                  <a:srgbClr val="0070C0"/>
                </a:solidFill>
                <a:latin typeface="Times New Roman" panose="02020603050405020304" pitchFamily="18" charset="0"/>
                <a:cs typeface="Times New Roman" panose="02020603050405020304" pitchFamily="18" charset="0"/>
              </a:rPr>
              <a:t>di iscrizione di riserve, proposte di variante e in relazione ad ogni altra disputa tecnica o controversia che dovesse insorgere durante l’esecuzione di un contratto di lavori di importo pari o superiore alle soglie di rilevanza comunitaria.</a:t>
            </a:r>
          </a:p>
          <a:p>
            <a:pPr marL="285750" indent="-285750" algn="just">
              <a:lnSpc>
                <a:spcPct val="125000"/>
              </a:lnSpc>
              <a:buFont typeface="Wingdings" panose="05000000000000000000" pitchFamily="2" charset="2"/>
              <a:buChar char="Ø"/>
            </a:pPr>
            <a:endParaRPr lang="it-IT" sz="1400" b="1" dirty="0">
              <a:solidFill>
                <a:srgbClr val="0070C0"/>
              </a:solidFill>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solidFill>
                  <a:schemeClr val="tx2"/>
                </a:solidFill>
                <a:latin typeface="Times New Roman" panose="02020603050405020304" pitchFamily="18" charset="0"/>
                <a:cs typeface="Times New Roman" panose="02020603050405020304" pitchFamily="18" charset="0"/>
              </a:rPr>
              <a:t>Importante </a:t>
            </a:r>
            <a:r>
              <a:rPr lang="it-IT" sz="1400" dirty="0">
                <a:latin typeface="Times New Roman" panose="02020603050405020304" pitchFamily="18" charset="0"/>
                <a:cs typeface="Times New Roman" panose="02020603050405020304" pitchFamily="18" charset="0"/>
              </a:rPr>
              <a:t>novità rispetto al “nuovo” CCT nato con il </a:t>
            </a:r>
            <a:r>
              <a:rPr lang="it-IT" sz="1400" dirty="0" err="1">
                <a:latin typeface="Times New Roman" panose="02020603050405020304" pitchFamily="18" charset="0"/>
                <a:cs typeface="Times New Roman" panose="02020603050405020304" pitchFamily="18" charset="0"/>
              </a:rPr>
              <a:t>d.l.</a:t>
            </a:r>
            <a:r>
              <a:rPr lang="it-IT" sz="1400" dirty="0">
                <a:latin typeface="Times New Roman" panose="02020603050405020304" pitchFamily="18" charset="0"/>
                <a:cs typeface="Times New Roman" panose="02020603050405020304" pitchFamily="18" charset="0"/>
              </a:rPr>
              <a:t> 76/2020 e, al contempo, un ritorno al passato, ovvero a quella funzione  meramente consultiva su cui era delineato il CCT nel d.lgs. 50/2016. </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L’art. 63 del d.lgs. 209/2024 ha inciso in maniera significativa sul testo dell’art. 216 del Codice, a cominciare dalla rubrica, che è stata modificata da “Pareri obbligatori” a “Pareri e determinazioni obbligatorie”. Atteso che già la disciplina introdotta dal </a:t>
            </a:r>
            <a:r>
              <a:rPr lang="it-IT" sz="1400" dirty="0" err="1">
                <a:latin typeface="Times New Roman" panose="02020603050405020304" pitchFamily="18" charset="0"/>
                <a:cs typeface="Times New Roman" panose="02020603050405020304" pitchFamily="18" charset="0"/>
              </a:rPr>
              <a:t>d.l.</a:t>
            </a:r>
            <a:r>
              <a:rPr lang="it-IT" sz="1400" dirty="0">
                <a:latin typeface="Times New Roman" panose="02020603050405020304" pitchFamily="18" charset="0"/>
                <a:cs typeface="Times New Roman" panose="02020603050405020304" pitchFamily="18" charset="0"/>
              </a:rPr>
              <a:t> 76/2020 prevedeva ipotesi di pareri obbligatori, la novella ha dunque introdotto la figura della determinazione obbligatoria.</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q"/>
            </a:pPr>
            <a:r>
              <a:rPr lang="it-IT" sz="1400" dirty="0">
                <a:latin typeface="Times New Roman" panose="02020603050405020304" pitchFamily="18" charset="0"/>
                <a:cs typeface="Times New Roman" panose="02020603050405020304" pitchFamily="18" charset="0"/>
              </a:rPr>
              <a:t>Il comma 1 dell’art. 216 amplia il novero delle ipotesi in cui è obbligatoria l’acquisizione del parere o, su concorde richiesta delle parti, di una determinazione del Collegio, mentre </a:t>
            </a:r>
            <a:r>
              <a:rPr lang="it-IT" sz="1400" b="1" u="sng" dirty="0">
                <a:latin typeface="Times New Roman" panose="02020603050405020304" pitchFamily="18" charset="0"/>
                <a:cs typeface="Times New Roman" panose="02020603050405020304" pitchFamily="18" charset="0"/>
              </a:rPr>
              <a:t>in origine il parere era circoscritto ai soli casi di sospensione, volontaria o coattiva, dell’esecuzione di lavori sopra soglia comunitaria. </a:t>
            </a:r>
          </a:p>
        </p:txBody>
      </p:sp>
    </p:spTree>
    <p:extLst>
      <p:ext uri="{BB962C8B-B14F-4D97-AF65-F5344CB8AC3E}">
        <p14:creationId xmlns:p14="http://schemas.microsoft.com/office/powerpoint/2010/main" val="804609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10547" y="230466"/>
            <a:ext cx="11728578" cy="538609"/>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L’inosservanza dei Pareri del CCT: profili di responsabilità</a:t>
            </a:r>
            <a:endParaRPr lang="it-IT" sz="1100" b="1" dirty="0">
              <a:latin typeface="Times New Roman" panose="02020603050405020304" pitchFamily="18" charset="0"/>
              <a:ea typeface="Calibri" panose="020F0502020204030204" pitchFamily="34" charset="0"/>
              <a:cs typeface="Times New Roman" panose="02020603050405020304" pitchFamily="18" charset="0"/>
            </a:endParaRPr>
          </a:p>
          <a:p>
            <a:endParaRPr lang="it-IT" sz="11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ttangolo 3"/>
          <p:cNvSpPr/>
          <p:nvPr/>
        </p:nvSpPr>
        <p:spPr>
          <a:xfrm>
            <a:off x="273387" y="783016"/>
            <a:ext cx="11636673" cy="1708160"/>
          </a:xfrm>
          <a:prstGeom prst="rect">
            <a:avLst/>
          </a:prstGeom>
        </p:spPr>
        <p:txBody>
          <a:bodyPr wrap="square">
            <a:spAutoFit/>
          </a:bodyPr>
          <a:lstStyle/>
          <a:p>
            <a:pPr algn="just">
              <a:lnSpc>
                <a:spcPct val="125000"/>
              </a:lnSpc>
            </a:pPr>
            <a:r>
              <a:rPr lang="it-IT" sz="1400" b="1" dirty="0">
                <a:latin typeface="Times New Roman" panose="02020603050405020304" pitchFamily="18" charset="0"/>
                <a:cs typeface="Times New Roman" panose="02020603050405020304" pitchFamily="18" charset="0"/>
              </a:rPr>
              <a:t>Art.215, comma 3, primo periodo, D.lgs. 36/2023</a:t>
            </a:r>
          </a:p>
          <a:p>
            <a:pPr algn="just">
              <a:lnSpc>
                <a:spcPct val="125000"/>
              </a:lnSpc>
            </a:pPr>
            <a:endParaRPr lang="it-IT" sz="1400" b="1" dirty="0">
              <a:latin typeface="Times New Roman" panose="02020603050405020304" pitchFamily="18" charset="0"/>
              <a:cs typeface="Times New Roman" panose="02020603050405020304" pitchFamily="18" charset="0"/>
            </a:endParaRPr>
          </a:p>
          <a:p>
            <a:pPr algn="just">
              <a:lnSpc>
                <a:spcPct val="125000"/>
              </a:lnSpc>
            </a:pPr>
            <a:r>
              <a:rPr lang="it-IT" sz="1400" dirty="0">
                <a:solidFill>
                  <a:srgbClr val="000000"/>
                </a:solidFill>
                <a:latin typeface="Times New Roman" panose="02020603050405020304" pitchFamily="18" charset="0"/>
                <a:cs typeface="Times New Roman" panose="02020603050405020304" pitchFamily="18" charset="0"/>
              </a:rPr>
              <a:t>3. L’inosservanza dei pareri o delle determinazioni del collegio consultivo tecnico </a:t>
            </a:r>
            <a:r>
              <a:rPr lang="it-IT" sz="1400" b="1" dirty="0">
                <a:solidFill>
                  <a:srgbClr val="000000"/>
                </a:solidFill>
                <a:latin typeface="Times New Roman" panose="02020603050405020304" pitchFamily="18" charset="0"/>
                <a:cs typeface="Times New Roman" panose="02020603050405020304" pitchFamily="18" charset="0"/>
              </a:rPr>
              <a:t>è valutata ai fini della responsabilità del soggetto agente per danno erariale</a:t>
            </a:r>
            <a:r>
              <a:rPr lang="it-IT" sz="1400" b="1" dirty="0">
                <a:solidFill>
                  <a:srgbClr val="001E5E"/>
                </a:solidFill>
                <a:latin typeface="Times New Roman" panose="02020603050405020304" pitchFamily="18" charset="0"/>
                <a:cs typeface="Times New Roman" panose="02020603050405020304" pitchFamily="18" charset="0"/>
              </a:rPr>
              <a:t> </a:t>
            </a:r>
            <a:r>
              <a:rPr lang="it-IT" sz="1400" b="1" dirty="0">
                <a:solidFill>
                  <a:srgbClr val="000000"/>
                </a:solidFill>
                <a:latin typeface="Times New Roman" panose="02020603050405020304" pitchFamily="18" charset="0"/>
                <a:cs typeface="Times New Roman" panose="02020603050405020304" pitchFamily="18" charset="0"/>
              </a:rPr>
              <a:t>e costituisce, salvo prova contraria, grave inadempimento degli obblighi contrattuali. </a:t>
            </a:r>
            <a:r>
              <a:rPr lang="it-IT" sz="1400" dirty="0">
                <a:solidFill>
                  <a:srgbClr val="000000"/>
                </a:solidFill>
                <a:latin typeface="Times New Roman" panose="02020603050405020304" pitchFamily="18" charset="0"/>
                <a:cs typeface="Times New Roman" panose="02020603050405020304" pitchFamily="18" charset="0"/>
              </a:rPr>
              <a:t>L’osservanza delle determinazioni del collegio consultivo tecnico è causa di esclusione della responsabilità per danno erariale, salva l’ipotesi di condotta dolosa.</a:t>
            </a:r>
          </a:p>
          <a:p>
            <a:pPr algn="just">
              <a:lnSpc>
                <a:spcPct val="125000"/>
              </a:lnSpc>
            </a:pPr>
            <a:endParaRPr lang="it-IT" sz="14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93133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57237-83C7-BCB8-E309-2B35334EECCA}"/>
            </a:ext>
          </a:extLst>
        </p:cNvPr>
        <p:cNvGrpSpPr/>
        <p:nvPr/>
      </p:nvGrpSpPr>
      <p:grpSpPr>
        <a:xfrm>
          <a:off x="0" y="0"/>
          <a:ext cx="0" cy="0"/>
          <a:chOff x="0" y="0"/>
          <a:chExt cx="0" cy="0"/>
        </a:xfrm>
      </p:grpSpPr>
      <p:sp>
        <p:nvSpPr>
          <p:cNvPr id="3" name="Rettangolo 2"/>
          <p:cNvSpPr/>
          <p:nvPr/>
        </p:nvSpPr>
        <p:spPr>
          <a:xfrm>
            <a:off x="817265" y="2602524"/>
            <a:ext cx="10708194" cy="1013675"/>
          </a:xfrm>
          <a:prstGeom prst="rect">
            <a:avLst/>
          </a:prstGeom>
        </p:spPr>
        <p:txBody>
          <a:bodyPr wrap="square">
            <a:spAutoFit/>
          </a:bodyPr>
          <a:lstStyle/>
          <a:p>
            <a:pPr lvl="0" algn="just">
              <a:lnSpc>
                <a:spcPct val="107000"/>
              </a:lnSpc>
              <a:spcAft>
                <a:spcPts val="800"/>
              </a:spcAft>
              <a:buSzPts val="1000"/>
              <a:tabLst>
                <a:tab pos="457200" algn="l"/>
              </a:tabLst>
            </a:pPr>
            <a:r>
              <a:rPr lang="it-IT" sz="60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GRAZIE PER L’ATTENZIONE</a:t>
            </a:r>
          </a:p>
        </p:txBody>
      </p:sp>
    </p:spTree>
    <p:extLst>
      <p:ext uri="{BB962C8B-B14F-4D97-AF65-F5344CB8AC3E}">
        <p14:creationId xmlns:p14="http://schemas.microsoft.com/office/powerpoint/2010/main" val="121984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71270" y="293292"/>
            <a:ext cx="11728578" cy="576311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CONTRATTUALI: il principio di conservazione dell’equilibrio contrattuale (art.9)</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L'art. 9 del D.lgs. 36/2023 disciplina il </a:t>
            </a:r>
            <a:r>
              <a:rPr lang="it-IT" sz="1400" b="1" dirty="0">
                <a:latin typeface="Times New Roman" panose="02020603050405020304" pitchFamily="18" charset="0"/>
                <a:cs typeface="Times New Roman" panose="02020603050405020304" pitchFamily="18" charset="0"/>
              </a:rPr>
              <a:t>principio di conservazione dell'equilibrio contrattuale, </a:t>
            </a:r>
            <a:r>
              <a:rPr lang="it-IT" sz="1400" dirty="0">
                <a:latin typeface="Times New Roman" panose="02020603050405020304" pitchFamily="18" charset="0"/>
                <a:cs typeface="Times New Roman" panose="02020603050405020304" pitchFamily="18" charset="0"/>
              </a:rPr>
              <a:t>alla luce del quale, in presenza di tassative condizioni, sussiste un vero e proprio </a:t>
            </a:r>
            <a:r>
              <a:rPr lang="it-IT" sz="1400" b="1" dirty="0">
                <a:latin typeface="Times New Roman" panose="02020603050405020304" pitchFamily="18" charset="0"/>
                <a:cs typeface="Times New Roman" panose="02020603050405020304" pitchFamily="18" charset="0"/>
              </a:rPr>
              <a:t>diritto alla rinegoziazione </a:t>
            </a:r>
            <a:r>
              <a:rPr lang="it-IT" sz="1400" dirty="0">
                <a:latin typeface="Times New Roman" panose="02020603050405020304" pitchFamily="18" charset="0"/>
                <a:cs typeface="Times New Roman" panose="02020603050405020304" pitchFamily="18" charset="0"/>
              </a:rPr>
              <a:t>del contratto stipulato tra le parti. </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Tale disposizione in parola afferma che </a:t>
            </a:r>
            <a:r>
              <a:rPr lang="it-IT" sz="1400" b="1" dirty="0">
                <a:latin typeface="Times New Roman" panose="02020603050405020304" pitchFamily="18" charset="0"/>
                <a:cs typeface="Times New Roman" panose="02020603050405020304" pitchFamily="18" charset="0"/>
              </a:rPr>
              <a:t>la parte </a:t>
            </a:r>
            <a:r>
              <a:rPr lang="it-IT" sz="1400" b="1" u="sng" dirty="0">
                <a:latin typeface="Times New Roman" panose="02020603050405020304" pitchFamily="18" charset="0"/>
                <a:cs typeface="Times New Roman" panose="02020603050405020304" pitchFamily="18" charset="0"/>
              </a:rPr>
              <a:t>svantaggiata dal verificarsi di circostanze oggettive</a:t>
            </a:r>
            <a:r>
              <a:rPr lang="it-IT" sz="1400" b="1" dirty="0">
                <a:latin typeface="Times New Roman" panose="02020603050405020304" pitchFamily="18" charset="0"/>
                <a:cs typeface="Times New Roman" panose="02020603050405020304" pitchFamily="18" charset="0"/>
              </a:rPr>
              <a:t>, dotate di particolari caratteristiche, abbia </a:t>
            </a:r>
            <a:r>
              <a:rPr lang="it-IT" sz="1400" b="1" u="sng" dirty="0">
                <a:latin typeface="Times New Roman" panose="02020603050405020304" pitchFamily="18" charset="0"/>
                <a:cs typeface="Times New Roman" panose="02020603050405020304" pitchFamily="18" charset="0"/>
              </a:rPr>
              <a:t>diritto alla rinegoziazione secondo buona fede delle condizioni contrattuali</a:t>
            </a:r>
          </a:p>
          <a:p>
            <a:pPr algn="just">
              <a:lnSpc>
                <a:spcPct val="125000"/>
              </a:lnSpc>
            </a:pPr>
            <a:endParaRPr lang="it-IT" sz="1400" b="1"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L’esigenza di introdurre tale rimedio può essere ricondotta principalmente </a:t>
            </a:r>
            <a:r>
              <a:rPr lang="it-IT" sz="1400" b="1" dirty="0">
                <a:latin typeface="Times New Roman" panose="02020603050405020304" pitchFamily="18" charset="0"/>
                <a:cs typeface="Times New Roman" panose="02020603050405020304" pitchFamily="18" charset="0"/>
              </a:rPr>
              <a:t>prima all'evento pandemico da Covid-19 </a:t>
            </a:r>
            <a:r>
              <a:rPr lang="it-IT" sz="1400" dirty="0">
                <a:latin typeface="Times New Roman" panose="02020603050405020304" pitchFamily="18" charset="0"/>
                <a:cs typeface="Times New Roman" panose="02020603050405020304" pitchFamily="18" charset="0"/>
              </a:rPr>
              <a:t>e poi al </a:t>
            </a:r>
            <a:r>
              <a:rPr lang="it-IT" sz="1400" b="1" dirty="0">
                <a:latin typeface="Times New Roman" panose="02020603050405020304" pitchFamily="18" charset="0"/>
                <a:cs typeface="Times New Roman" panose="02020603050405020304" pitchFamily="18" charset="0"/>
              </a:rPr>
              <a:t>conflitto bellico tra Russia e Ucraina, </a:t>
            </a:r>
            <a:r>
              <a:rPr lang="it-IT" sz="1400" dirty="0">
                <a:latin typeface="Times New Roman" panose="02020603050405020304" pitchFamily="18" charset="0"/>
                <a:cs typeface="Times New Roman" panose="02020603050405020304" pitchFamily="18" charset="0"/>
              </a:rPr>
              <a:t>i quali rappresentano proprio quelle </a:t>
            </a:r>
            <a:r>
              <a:rPr lang="it-IT" sz="1400" b="1" u="sng" dirty="0">
                <a:latin typeface="Times New Roman" panose="02020603050405020304" pitchFamily="18" charset="0"/>
                <a:cs typeface="Times New Roman" panose="02020603050405020304" pitchFamily="18" charset="0"/>
              </a:rPr>
              <a:t>circostanze sopravvenute e imprevedibili tali da incidere sull'equilibrio di numerosi contratti di durata</a:t>
            </a:r>
          </a:p>
          <a:p>
            <a:pPr marL="285750" indent="-285750" algn="just">
              <a:lnSpc>
                <a:spcPct val="125000"/>
              </a:lnSpc>
              <a:buFont typeface="Wingdings" panose="05000000000000000000" pitchFamily="2" charset="2"/>
              <a:buChar char="Ø"/>
            </a:pPr>
            <a:endParaRPr lang="it-IT" sz="1400" b="1" u="sng" dirty="0">
              <a:latin typeface="Times New Roman" panose="02020603050405020304" pitchFamily="18" charset="0"/>
              <a:cs typeface="Times New Roman" panose="02020603050405020304" pitchFamily="18" charset="0"/>
            </a:endParaRPr>
          </a:p>
          <a:p>
            <a:pPr lvl="0" algn="just">
              <a:lnSpc>
                <a:spcPct val="125000"/>
              </a:lnSpc>
            </a:pPr>
            <a:r>
              <a:rPr lang="it-IT" sz="1400" dirty="0">
                <a:solidFill>
                  <a:prstClr val="black"/>
                </a:solidFill>
                <a:latin typeface="Times New Roman" panose="02020603050405020304" pitchFamily="18" charset="0"/>
                <a:cs typeface="Times New Roman" panose="02020603050405020304" pitchFamily="18" charset="0"/>
              </a:rPr>
              <a:t>L'art. 9, comma 1, del D.lgs. 36/2023 definisce le </a:t>
            </a:r>
            <a:r>
              <a:rPr lang="it-IT" sz="1400" b="1" dirty="0">
                <a:solidFill>
                  <a:prstClr val="black"/>
                </a:solidFill>
                <a:latin typeface="Times New Roman" panose="02020603050405020304" pitchFamily="18" charset="0"/>
                <a:cs typeface="Times New Roman" panose="02020603050405020304" pitchFamily="18" charset="0"/>
              </a:rPr>
              <a:t>caratteristiche delle sopravvenienze </a:t>
            </a:r>
            <a:r>
              <a:rPr lang="it-IT" sz="1400" dirty="0">
                <a:solidFill>
                  <a:prstClr val="black"/>
                </a:solidFill>
                <a:latin typeface="Times New Roman" panose="02020603050405020304" pitchFamily="18" charset="0"/>
                <a:cs typeface="Times New Roman" panose="02020603050405020304" pitchFamily="18" charset="0"/>
              </a:rPr>
              <a:t>che fanno sorgere il diritto alla rinegoziazione:</a:t>
            </a:r>
          </a:p>
          <a:p>
            <a:pPr lvl="0" algn="just">
              <a:lnSpc>
                <a:spcPct val="125000"/>
              </a:lnSpc>
            </a:pPr>
            <a:endParaRPr lang="it-IT" sz="1400" dirty="0">
              <a:solidFill>
                <a:prstClr val="black"/>
              </a:solidFill>
              <a:latin typeface="Times New Roman" panose="02020603050405020304" pitchFamily="18" charset="0"/>
              <a:cs typeface="Times New Roman" panose="02020603050405020304" pitchFamily="18" charset="0"/>
            </a:endParaRPr>
          </a:p>
          <a:p>
            <a:pPr marL="342900" lvl="0" indent="-342900" algn="just">
              <a:lnSpc>
                <a:spcPct val="125000"/>
              </a:lnSpc>
              <a:buFont typeface="+mj-lt"/>
              <a:buAutoNum type="alphaLcParenR"/>
            </a:pPr>
            <a:r>
              <a:rPr lang="it-IT" sz="1400" dirty="0">
                <a:solidFill>
                  <a:prstClr val="black"/>
                </a:solidFill>
                <a:latin typeface="Times New Roman" panose="02020603050405020304" pitchFamily="18" charset="0"/>
                <a:cs typeface="Times New Roman" panose="02020603050405020304" pitchFamily="18" charset="0"/>
              </a:rPr>
              <a:t>deve trattarsi di </a:t>
            </a:r>
            <a:r>
              <a:rPr lang="it-IT" sz="1400" b="1" dirty="0">
                <a:solidFill>
                  <a:srgbClr val="0070C0"/>
                </a:solidFill>
                <a:latin typeface="Times New Roman" panose="02020603050405020304" pitchFamily="18" charset="0"/>
                <a:cs typeface="Times New Roman" panose="02020603050405020304" pitchFamily="18" charset="0"/>
              </a:rPr>
              <a:t>eventi straordinari e imprevedibili</a:t>
            </a:r>
            <a:r>
              <a:rPr lang="it-IT" sz="1400" dirty="0">
                <a:solidFill>
                  <a:prstClr val="black"/>
                </a:solidFill>
                <a:latin typeface="Times New Roman" panose="02020603050405020304" pitchFamily="18" charset="0"/>
                <a:cs typeface="Times New Roman" panose="02020603050405020304" pitchFamily="18" charset="0"/>
              </a:rPr>
              <a:t>;</a:t>
            </a:r>
          </a:p>
          <a:p>
            <a:pPr marL="342900" lvl="0" indent="-342900" algn="just">
              <a:lnSpc>
                <a:spcPct val="125000"/>
              </a:lnSpc>
              <a:buFont typeface="+mj-lt"/>
              <a:buAutoNum type="alphaLcParenR"/>
            </a:pPr>
            <a:endParaRPr lang="it-IT" sz="1400" dirty="0">
              <a:solidFill>
                <a:prstClr val="black"/>
              </a:solidFill>
              <a:latin typeface="Times New Roman" panose="02020603050405020304" pitchFamily="18" charset="0"/>
              <a:cs typeface="Times New Roman" panose="02020603050405020304" pitchFamily="18" charset="0"/>
            </a:endParaRPr>
          </a:p>
          <a:p>
            <a:pPr marL="342900" lvl="0" indent="-342900" algn="just">
              <a:lnSpc>
                <a:spcPct val="125000"/>
              </a:lnSpc>
              <a:buFont typeface="+mj-lt"/>
              <a:buAutoNum type="alphaLcParenR"/>
            </a:pPr>
            <a:r>
              <a:rPr lang="it-IT" sz="1400" dirty="0">
                <a:solidFill>
                  <a:prstClr val="black"/>
                </a:solidFill>
                <a:latin typeface="Times New Roman" panose="02020603050405020304" pitchFamily="18" charset="0"/>
                <a:cs typeface="Times New Roman" panose="02020603050405020304" pitchFamily="18" charset="0"/>
              </a:rPr>
              <a:t>i rischi concretizzati da tali eventi </a:t>
            </a:r>
            <a:r>
              <a:rPr lang="it-IT" sz="1400" b="1" dirty="0">
                <a:solidFill>
                  <a:srgbClr val="0070C0"/>
                </a:solidFill>
                <a:latin typeface="Times New Roman" panose="02020603050405020304" pitchFamily="18" charset="0"/>
                <a:cs typeface="Times New Roman" panose="02020603050405020304" pitchFamily="18" charset="0"/>
              </a:rPr>
              <a:t>non devono essere stati volontariamente assunti </a:t>
            </a:r>
            <a:r>
              <a:rPr lang="it-IT" sz="1400" dirty="0">
                <a:solidFill>
                  <a:prstClr val="black"/>
                </a:solidFill>
                <a:latin typeface="Times New Roman" panose="02020603050405020304" pitchFamily="18" charset="0"/>
                <a:cs typeface="Times New Roman" panose="02020603050405020304" pitchFamily="18" charset="0"/>
              </a:rPr>
              <a:t>dalla parte pregiudicata dagli stessi;</a:t>
            </a:r>
          </a:p>
          <a:p>
            <a:pPr marL="342900" lvl="0" indent="-342900" algn="just">
              <a:lnSpc>
                <a:spcPct val="125000"/>
              </a:lnSpc>
              <a:buFont typeface="+mj-lt"/>
              <a:buAutoNum type="alphaLcParenR"/>
            </a:pPr>
            <a:endParaRPr lang="it-IT" sz="1400" dirty="0">
              <a:solidFill>
                <a:prstClr val="black"/>
              </a:solidFill>
              <a:latin typeface="Times New Roman" panose="02020603050405020304" pitchFamily="18" charset="0"/>
              <a:cs typeface="Times New Roman" panose="02020603050405020304" pitchFamily="18" charset="0"/>
            </a:endParaRPr>
          </a:p>
          <a:p>
            <a:pPr marL="342900" lvl="0" indent="-342900" algn="just">
              <a:lnSpc>
                <a:spcPct val="125000"/>
              </a:lnSpc>
              <a:buFont typeface="+mj-lt"/>
              <a:buAutoNum type="alphaLcParenR"/>
            </a:pPr>
            <a:r>
              <a:rPr lang="it-IT" sz="1400" dirty="0">
                <a:solidFill>
                  <a:prstClr val="black"/>
                </a:solidFill>
                <a:latin typeface="Times New Roman" panose="02020603050405020304" pitchFamily="18" charset="0"/>
                <a:cs typeface="Times New Roman" panose="02020603050405020304" pitchFamily="18" charset="0"/>
              </a:rPr>
              <a:t>tali eventi devono determinare una alterazione rilevante dell'originario equilibrio del contratto e </a:t>
            </a:r>
            <a:r>
              <a:rPr lang="it-IT" sz="1400" b="1" dirty="0">
                <a:solidFill>
                  <a:srgbClr val="0070C0"/>
                </a:solidFill>
                <a:latin typeface="Times New Roman" panose="02020603050405020304" pitchFamily="18" charset="0"/>
                <a:cs typeface="Times New Roman" panose="02020603050405020304" pitchFamily="18" charset="0"/>
              </a:rPr>
              <a:t>non devono essere riconducibili alla normale alea</a:t>
            </a:r>
            <a:r>
              <a:rPr lang="it-IT" sz="1400" dirty="0">
                <a:solidFill>
                  <a:prstClr val="black"/>
                </a:solidFill>
                <a:latin typeface="Times New Roman" panose="02020603050405020304" pitchFamily="18" charset="0"/>
                <a:cs typeface="Times New Roman" panose="02020603050405020304" pitchFamily="18" charset="0"/>
              </a:rPr>
              <a:t>, alla ordinaria fluttuazione economica e al rischio di mercato.</a:t>
            </a:r>
          </a:p>
          <a:p>
            <a:pPr algn="just">
              <a:lnSpc>
                <a:spcPct val="125000"/>
              </a:lnSpc>
            </a:pPr>
            <a:endParaRPr lang="it-IT" sz="1400" b="1" u="sng" dirty="0">
              <a:latin typeface="Times New Roman" panose="02020603050405020304" pitchFamily="18" charset="0"/>
              <a:cs typeface="Times New Roman" panose="02020603050405020304" pitchFamily="18" charset="0"/>
            </a:endParaRPr>
          </a:p>
          <a:p>
            <a:pPr algn="just">
              <a:lnSpc>
                <a:spcPct val="125000"/>
              </a:lnSpc>
            </a:pPr>
            <a:endParaRPr lang="it-IT" sz="1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6600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0950" y="201852"/>
            <a:ext cx="11728578" cy="5224507"/>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LE MODIFICHE CONTRATTUALI: il principio di conservazione dell’equilibrio contrattuale (art.9)</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b="1" u="sng" dirty="0">
                <a:latin typeface="Times New Roman" panose="02020603050405020304" pitchFamily="18" charset="0"/>
                <a:cs typeface="Times New Roman" panose="02020603050405020304" pitchFamily="18" charset="0"/>
              </a:rPr>
              <a:t>Oneri per sostenere la rinegoziazione da parte della stazione appaltante</a:t>
            </a:r>
            <a:r>
              <a:rPr lang="it-IT" sz="1400" dirty="0">
                <a:latin typeface="Times New Roman" panose="02020603050405020304" pitchFamily="18" charset="0"/>
                <a:cs typeface="Times New Roman" panose="02020603050405020304" pitchFamily="18" charset="0"/>
              </a:rPr>
              <a:t>:</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342900" indent="-342900" algn="just">
              <a:lnSpc>
                <a:spcPct val="125000"/>
              </a:lnSpc>
              <a:buFont typeface="+mj-lt"/>
              <a:buAutoNum type="arabicPeriod"/>
            </a:pPr>
            <a:r>
              <a:rPr lang="it-IT" sz="1400" dirty="0">
                <a:latin typeface="Times New Roman" panose="02020603050405020304" pitchFamily="18" charset="0"/>
                <a:cs typeface="Times New Roman" panose="02020603050405020304" pitchFamily="18" charset="0"/>
              </a:rPr>
              <a:t>la rinegoziazione è ammessa nei limiti dello stanziamento di bilancio originario, alle voci imprevisti e accantonamenti, così garantendo l'invarianza finanziaria dell'opera e la relativa clausola posta dalla legge delega;</a:t>
            </a:r>
          </a:p>
          <a:p>
            <a:pPr marL="342900" indent="-342900" algn="just">
              <a:lnSpc>
                <a:spcPct val="125000"/>
              </a:lnSpc>
              <a:buFont typeface="+mj-lt"/>
              <a:buAutoNum type="arabicPeriod"/>
            </a:pPr>
            <a:endParaRPr lang="it-IT" sz="1400" dirty="0">
              <a:latin typeface="Times New Roman" panose="02020603050405020304" pitchFamily="18" charset="0"/>
              <a:cs typeface="Times New Roman" panose="02020603050405020304" pitchFamily="18" charset="0"/>
            </a:endParaRPr>
          </a:p>
          <a:p>
            <a:pPr marL="342900" indent="-342900" algn="just">
              <a:lnSpc>
                <a:spcPct val="125000"/>
              </a:lnSpc>
              <a:buFont typeface="+mj-lt"/>
              <a:buAutoNum type="arabicPeriod"/>
            </a:pPr>
            <a:r>
              <a:rPr lang="it-IT" sz="1400" dirty="0">
                <a:latin typeface="Times New Roman" panose="02020603050405020304" pitchFamily="18" charset="0"/>
                <a:cs typeface="Times New Roman" panose="02020603050405020304" pitchFamily="18" charset="0"/>
              </a:rPr>
              <a:t>se necessario, possono utilizzarsi le economie da ribasso d'asta, le quali , come chiarito dalla Relazione al Codice, non possono considerarsi definitivamente acquisite fino al collaudo dell'intervento o al certificato di regolare esecuzione;</a:t>
            </a:r>
          </a:p>
          <a:p>
            <a:pPr algn="just">
              <a:lnSpc>
                <a:spcPct val="125000"/>
              </a:lnSpc>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L'art. 9, comma 3 contempla l'ipotesi dell'inutilizzabilità temporanea o parziale della prestazione per uno dei contraenti, prevedendo in tal caso il diritto a una riduzione proporzionale del corrispettivo;</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L'art. 9, comma 4 incentiva la stazione appaltante alla gestione negoziale delle sopravvenienze attraverso la previsione delle clausole di rinegoziazione, dandone pubblicità nel bando, soprattutto laddove la durata del contratto o altre circostanze, quali il contesto economico, lo rendano opportuno;</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cs typeface="Times New Roman" panose="02020603050405020304" pitchFamily="18" charset="0"/>
              </a:rPr>
              <a:t>L'ultimo comma della norma mostra la funzione di principio interpretativo, chiarendo che vanno interpretati ed applicati alla luce di tale principio di conservazione dell'equilibrio contrattuale i successivi artt. 60, in tema di revisione dei prezzi, e 120, dedicato alle modifiche soggettive e oggettive del contratto.</a:t>
            </a:r>
          </a:p>
        </p:txBody>
      </p:sp>
    </p:spTree>
    <p:extLst>
      <p:ext uri="{BB962C8B-B14F-4D97-AF65-F5344CB8AC3E}">
        <p14:creationId xmlns:p14="http://schemas.microsoft.com/office/powerpoint/2010/main" val="2487501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22070" y="272972"/>
            <a:ext cx="11728578" cy="5432256"/>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la revisione prezzi</a:t>
            </a:r>
          </a:p>
          <a:p>
            <a:pPr algn="just"/>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60,</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(Revisione prezzi</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 Nei documenti di gara iniziali delle procedure di affidamento è </a:t>
            </a:r>
            <a:r>
              <a:rPr lang="it-IT" sz="1400" b="1" u="sng" dirty="0">
                <a:latin typeface="Times New Roman" panose="02020603050405020304" pitchFamily="18" charset="0"/>
                <a:ea typeface="Calibri" panose="020F0502020204030204" pitchFamily="34" charset="0"/>
                <a:cs typeface="Times New Roman" panose="02020603050405020304" pitchFamily="18" charset="0"/>
              </a:rPr>
              <a:t>obbligatorio l’inserimento delle clausole di revisione prezzi </a:t>
            </a:r>
            <a:r>
              <a:rPr lang="it-IT" sz="1400" dirty="0">
                <a:latin typeface="Times New Roman" panose="02020603050405020304" pitchFamily="18" charset="0"/>
                <a:ea typeface="Calibri" panose="020F0502020204030204" pitchFamily="34" charset="0"/>
                <a:cs typeface="Times New Roman" panose="02020603050405020304" pitchFamily="18" charset="0"/>
              </a:rPr>
              <a:t>riferite alle prestazioni oggetto del contratto.</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2. Queste clausole non apportano modifiche che alterino la natura generale del contratto o dell’accordo quadro; si attivano al verificarsi di particolari condizioni di natura oggettiva, che determinano:</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a) una variazione del costo dell’opera, in aumento o in diminuzione, superiore al 3 per cento dell’importo complessivo e operano nella misura del 90 per cento del valore eccedente la variazione del 3 per cento applicata alle prestazioni da eseguire;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b) una variazione del costo della fornitura o del servizio, in aumento o in diminuzione, superiore al 5 per cento dell’importo complessivo e operano nella misura dell’80 per cento del valore eccedente la variazione del 5 per cento applicata alle prestazioni da eseguire.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strike="sngStrike" dirty="0">
                <a:latin typeface="Times New Roman" panose="02020603050405020304" pitchFamily="18" charset="0"/>
                <a:ea typeface="Calibri" panose="020F0502020204030204" pitchFamily="34" charset="0"/>
                <a:cs typeface="Times New Roman" panose="02020603050405020304" pitchFamily="18" charset="0"/>
              </a:rPr>
              <a:t>[Queste clausole non apportano modifiche che alterino la natura generale del contratto o dell’accordo quadro; si attivano al verificarsi di particolari condizioni di natura oggettiva che determinano una variazione del costo dell’opera, della fornitura o del servizio, in aumento o in diminuzione, superiore al 5 per cento dell’importo complessivo e operano nella misura dell’80 per cento della variazione stessa, in relazione alle prestazioni da eseguire.]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02852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22070" y="222172"/>
            <a:ext cx="11728578" cy="5216813"/>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la revisione prezzi</a:t>
            </a:r>
          </a:p>
          <a:p>
            <a:pPr algn="just"/>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60,</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(Revisione prezzi</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2-bis. Per gli appalti di servizi e forniture, resta ferma la facoltà di inserire nel contratto, oltre alle clausole di cui al comma 1, meccanismi ordinari di adeguamento del prezzo del contratto all’indice inflattivo convenzionalmente individuato tra le parti. In tale ipotesi, l’incremento di prezzo riconosciuto in virtù dei meccanismi ordinari di adeguamento del prezzo del contratto non è considerato nel calcolo della variazione del costo del servizio o della fornitura rilevante, ai sensi del comma 2, lettera b), ai fini dell’attivazione delle clausole di revisione prezzi.</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3. Ai fini della determinazione della variazione dei costi e dei prezzi di cui al comma 1, si utilizzano i seguenti indici sintetici </a:t>
            </a:r>
            <a:r>
              <a:rPr lang="it-IT" sz="1400" strike="sngStrike" dirty="0">
                <a:latin typeface="Times New Roman" panose="02020603050405020304" pitchFamily="18" charset="0"/>
                <a:ea typeface="Calibri" panose="020F0502020204030204" pitchFamily="34" charset="0"/>
                <a:cs typeface="Times New Roman" panose="02020603050405020304" pitchFamily="18" charset="0"/>
              </a:rPr>
              <a:t>[elaborati dall’ISTAT]:</a:t>
            </a:r>
          </a:p>
          <a:p>
            <a:pPr algn="just">
              <a:lnSpc>
                <a:spcPct val="125000"/>
              </a:lnSpc>
            </a:pPr>
            <a:endParaRPr lang="it-IT" sz="1400" strike="sngStrike"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a) con riguardo ai contratti di lavori, gli indici sintetici individuati ai sensi del comma 4-quater; </a:t>
            </a:r>
            <a:r>
              <a:rPr lang="it-IT" sz="1400" strike="sngStrike" dirty="0">
                <a:latin typeface="Times New Roman" panose="02020603050405020304" pitchFamily="18" charset="0"/>
                <a:ea typeface="Calibri" panose="020F0502020204030204" pitchFamily="34" charset="0"/>
                <a:cs typeface="Times New Roman" panose="02020603050405020304" pitchFamily="18" charset="0"/>
              </a:rPr>
              <a:t>[con riguardo ai contratti di lavori, gli indici sintetici di costo di costruzione;]</a:t>
            </a:r>
          </a:p>
          <a:p>
            <a:pPr algn="just">
              <a:lnSpc>
                <a:spcPct val="125000"/>
              </a:lnSpc>
            </a:pPr>
            <a:endParaRPr lang="it-IT" sz="1400" strike="sngStrike"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b) con riguardo ai contratti di servizi e forniture, gli indici, anche disaggregati, dei prezzi al consumo, dei prezzi alla produzione dell’industria e dei servizi e gli indici delle retribuzioni contrattuali orarie.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lvl="0" algn="just"/>
            <a:r>
              <a:rPr lang="it-IT" sz="1400" dirty="0">
                <a:solidFill>
                  <a:prstClr val="black"/>
                </a:solidFill>
                <a:latin typeface="Times New Roman" panose="02020603050405020304" pitchFamily="18" charset="0"/>
                <a:cs typeface="Times New Roman" panose="02020603050405020304" pitchFamily="18" charset="0"/>
              </a:rPr>
              <a:t>4. </a:t>
            </a:r>
            <a:r>
              <a:rPr lang="it-IT" sz="1400" b="1" dirty="0">
                <a:solidFill>
                  <a:prstClr val="black"/>
                </a:solidFill>
                <a:latin typeface="Times New Roman" panose="02020603050405020304" pitchFamily="18" charset="0"/>
                <a:cs typeface="Times New Roman" panose="02020603050405020304" pitchFamily="18" charset="0"/>
              </a:rPr>
              <a:t>Con provvedimento adottato dal Ministero dell’infrastrutture e dei trasporti, sentito l’ISTAT, sono adottati i singoli indici di costo delle lavorazioni, sulla base delle tipologie omogenee di cui alla tabella A dell’allegato II.2- bis, per la determinazione degli indici sintetici individuati ai sensi del comma 4-quater</a:t>
            </a:r>
            <a:r>
              <a:rPr lang="it-IT" sz="1400" b="1" strike="sngStrike" dirty="0">
                <a:solidFill>
                  <a:prstClr val="black"/>
                </a:solidFill>
                <a:latin typeface="Times New Roman" panose="02020603050405020304" pitchFamily="18" charset="0"/>
                <a:cs typeface="Times New Roman" panose="02020603050405020304" pitchFamily="18" charset="0"/>
              </a:rPr>
              <a:t>.</a:t>
            </a: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1530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1110" y="110412"/>
            <a:ext cx="11692960" cy="6406306"/>
          </a:xfrm>
          <a:prstGeom prst="rect">
            <a:avLst/>
          </a:prstGeom>
        </p:spPr>
        <p:txBody>
          <a:bodyPr wrap="square">
            <a:spAutoFit/>
          </a:bodyPr>
          <a:lstStyle/>
          <a:p>
            <a:pPr algn="ctr">
              <a:lnSpc>
                <a:spcPct val="125000"/>
              </a:lnSpc>
            </a:pP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INQUADRAMENTO NORMATIVO: la revisione prezzi</a:t>
            </a:r>
          </a:p>
          <a:p>
            <a:pPr algn="just">
              <a:lnSpc>
                <a:spcPct val="125000"/>
              </a:lnSpc>
            </a:pPr>
            <a:endParaRPr lang="it-IT" sz="14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b="1" dirty="0">
                <a:latin typeface="Times New Roman" panose="02020603050405020304" pitchFamily="18" charset="0"/>
                <a:ea typeface="Calibri" panose="020F0502020204030204" pitchFamily="34" charset="0"/>
                <a:cs typeface="Times New Roman" panose="02020603050405020304" pitchFamily="18" charset="0"/>
              </a:rPr>
              <a:t>Art.</a:t>
            </a:r>
            <a:r>
              <a:rPr lang="it-IT" sz="1400" b="1" spc="-5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60,</a:t>
            </a:r>
            <a:r>
              <a:rPr lang="it-IT" sz="1400" b="1" spc="-7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D.lgs.</a:t>
            </a:r>
            <a:r>
              <a:rPr lang="it-IT" sz="1400" b="1" spc="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n.</a:t>
            </a:r>
            <a:r>
              <a:rPr lang="it-IT" sz="1400" b="1" spc="-50"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36/2023</a:t>
            </a:r>
            <a:r>
              <a:rPr lang="it-IT" sz="1400" b="1" spc="-45" dirty="0">
                <a:latin typeface="Times New Roman" panose="02020603050405020304" pitchFamily="18" charset="0"/>
                <a:ea typeface="Calibri" panose="020F0502020204030204" pitchFamily="34" charset="0"/>
                <a:cs typeface="Times New Roman" panose="02020603050405020304" pitchFamily="18" charset="0"/>
              </a:rPr>
              <a:t> </a:t>
            </a:r>
            <a:r>
              <a:rPr lang="it-IT" sz="1400" b="1" dirty="0">
                <a:latin typeface="Times New Roman" panose="02020603050405020304" pitchFamily="18" charset="0"/>
                <a:ea typeface="Calibri" panose="020F0502020204030204" pitchFamily="34" charset="0"/>
                <a:cs typeface="Times New Roman" panose="02020603050405020304" pitchFamily="18" charset="0"/>
              </a:rPr>
              <a:t>(Revisione prezzi</a:t>
            </a:r>
            <a:r>
              <a:rPr lang="it-IT" sz="1400" b="1" spc="-1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25000"/>
              </a:lnSpc>
            </a:pPr>
            <a:endParaRPr lang="it-IT" sz="1350" b="1" dirty="0">
              <a:latin typeface="Times New Roman" panose="02020603050405020304" pitchFamily="18" charset="0"/>
              <a:cs typeface="Times New Roman" panose="02020603050405020304" pitchFamily="18" charset="0"/>
            </a:endParaRPr>
          </a:p>
          <a:p>
            <a:pPr algn="just">
              <a:lnSpc>
                <a:spcPct val="125000"/>
              </a:lnSpc>
            </a:pPr>
            <a:r>
              <a:rPr lang="it-IT" sz="1350" b="1" dirty="0">
                <a:latin typeface="Times New Roman" panose="02020603050405020304" pitchFamily="18" charset="0"/>
                <a:cs typeface="Times New Roman" panose="02020603050405020304" pitchFamily="18" charset="0"/>
              </a:rPr>
              <a:t>4-bis. Gli indici di prezzo di cui al comma 3, lettera b), sono pubblicati, unitamente alla relativa metodologia di calcolo, sul portale istituzionale dell’ISTAT in conformità alle pertinenti disposizioni normative europee e nazionali in materia di comunicazione e diffusione dell’informazione statistica ufficiale.</a:t>
            </a:r>
          </a:p>
          <a:p>
            <a:pPr algn="just">
              <a:lnSpc>
                <a:spcPct val="125000"/>
              </a:lnSpc>
            </a:pPr>
            <a:endParaRPr lang="it-IT" sz="1350" dirty="0">
              <a:latin typeface="Times New Roman" panose="02020603050405020304" pitchFamily="18" charset="0"/>
              <a:cs typeface="Times New Roman" panose="02020603050405020304" pitchFamily="18" charset="0"/>
            </a:endParaRPr>
          </a:p>
          <a:p>
            <a:pPr algn="just">
              <a:lnSpc>
                <a:spcPct val="125000"/>
              </a:lnSpc>
            </a:pPr>
            <a:r>
              <a:rPr lang="it-IT" sz="1350" b="1" dirty="0">
                <a:latin typeface="Times New Roman" panose="02020603050405020304" pitchFamily="18" charset="0"/>
                <a:cs typeface="Times New Roman" panose="02020603050405020304" pitchFamily="18" charset="0"/>
              </a:rPr>
              <a:t>4-ter. In relazione agli appalti di servizi e forniture che, in ragione dei settori di riferimento, dispongono di specifici indici di determinazione della variazione del prezzo, resta ferma la possibilità di fare riferimento ai medesimi indici anche in sostituzione di quelli previsti dal comma 3, lettera b). Le disposizioni di cui al comma 1 non si applicano agli appalti di servizi e forniture il cui prezzo è determinato sulla base di una indicizzazione.</a:t>
            </a:r>
          </a:p>
          <a:p>
            <a:pPr algn="just">
              <a:lnSpc>
                <a:spcPct val="125000"/>
              </a:lnSpc>
            </a:pPr>
            <a:endParaRPr lang="it-IT" sz="1350" dirty="0">
              <a:latin typeface="Times New Roman" panose="02020603050405020304" pitchFamily="18" charset="0"/>
              <a:cs typeface="Times New Roman" panose="02020603050405020304" pitchFamily="18" charset="0"/>
            </a:endParaRPr>
          </a:p>
          <a:p>
            <a:pPr algn="just">
              <a:lnSpc>
                <a:spcPct val="125000"/>
              </a:lnSpc>
            </a:pPr>
            <a:r>
              <a:rPr lang="it-IT" sz="1350" b="1" dirty="0">
                <a:latin typeface="Times New Roman" panose="02020603050405020304" pitchFamily="18" charset="0"/>
                <a:cs typeface="Times New Roman" panose="02020603050405020304" pitchFamily="18" charset="0"/>
              </a:rPr>
              <a:t>4-quater. L’allegato II.2-bis disciplina le modalità di applicazione delle clausole di revisione dei prezzi, tenuto conto della natura e del settore merceologico dell’appalto, e degli indici disponibili e ne specifica le modalità di corresponsione, anche in considerazione dell’eventuale ricorso al subappalto.</a:t>
            </a:r>
          </a:p>
          <a:p>
            <a:pPr algn="just">
              <a:lnSpc>
                <a:spcPct val="125000"/>
              </a:lnSpc>
            </a:pPr>
            <a:endParaRPr lang="it-IT" sz="1350" dirty="0">
              <a:latin typeface="Times New Roman" panose="02020603050405020304" pitchFamily="18" charset="0"/>
              <a:cs typeface="Times New Roman" panose="02020603050405020304" pitchFamily="18" charset="0"/>
            </a:endParaRPr>
          </a:p>
          <a:p>
            <a:pPr algn="just">
              <a:lnSpc>
                <a:spcPct val="125000"/>
              </a:lnSpc>
            </a:pPr>
            <a:r>
              <a:rPr lang="it-IT" sz="1350" dirty="0">
                <a:latin typeface="Times New Roman" panose="02020603050405020304" pitchFamily="18" charset="0"/>
                <a:cs typeface="Times New Roman" panose="02020603050405020304" pitchFamily="18" charset="0"/>
              </a:rPr>
              <a:t>5. Per far fronte ai maggiori oneri derivanti dalla revisione prezzi di cui al presente articolo le stazioni appaltanti utilizzano: </a:t>
            </a:r>
          </a:p>
          <a:p>
            <a:pPr algn="just">
              <a:lnSpc>
                <a:spcPct val="125000"/>
              </a:lnSpc>
            </a:pPr>
            <a:endParaRPr lang="it-IT" sz="1350" dirty="0">
              <a:latin typeface="Times New Roman" panose="02020603050405020304" pitchFamily="18" charset="0"/>
              <a:cs typeface="Times New Roman" panose="02020603050405020304" pitchFamily="18" charset="0"/>
            </a:endParaRPr>
          </a:p>
          <a:p>
            <a:pPr marL="342900" indent="-342900" algn="just">
              <a:lnSpc>
                <a:spcPct val="125000"/>
              </a:lnSpc>
              <a:buAutoNum type="alphaLcParenR"/>
            </a:pPr>
            <a:r>
              <a:rPr lang="it-IT" sz="1350" b="1" u="sng" dirty="0">
                <a:latin typeface="Times New Roman" panose="02020603050405020304" pitchFamily="18" charset="0"/>
                <a:cs typeface="Times New Roman" panose="02020603050405020304" pitchFamily="18" charset="0"/>
              </a:rPr>
              <a:t>nel limite del 50 per cento</a:t>
            </a:r>
            <a:r>
              <a:rPr lang="it-IT" sz="1350" dirty="0">
                <a:latin typeface="Times New Roman" panose="02020603050405020304" pitchFamily="18" charset="0"/>
                <a:cs typeface="Times New Roman" panose="02020603050405020304" pitchFamily="18" charset="0"/>
              </a:rPr>
              <a:t>, le risorse appositamente accantonate per imprevisti nel quadro economico di ogni intervento, fatte salve le somme relative agli impegni contrattuali già assunti, e le eventuali ulteriori somme a disposizione della medesima stazione appaltante e stanziate annualmente relativamente allo stesso intervento; </a:t>
            </a:r>
          </a:p>
          <a:p>
            <a:pPr marL="342900" indent="-342900" algn="just">
              <a:lnSpc>
                <a:spcPct val="125000"/>
              </a:lnSpc>
              <a:buAutoNum type="alphaLcParenR"/>
            </a:pPr>
            <a:endParaRPr lang="it-IT" sz="1350" dirty="0">
              <a:latin typeface="Times New Roman" panose="02020603050405020304" pitchFamily="18" charset="0"/>
              <a:cs typeface="Times New Roman" panose="02020603050405020304" pitchFamily="18" charset="0"/>
            </a:endParaRPr>
          </a:p>
          <a:p>
            <a:pPr marL="342900" indent="-342900" algn="just">
              <a:lnSpc>
                <a:spcPct val="125000"/>
              </a:lnSpc>
              <a:buAutoNum type="alphaLcParenR"/>
            </a:pPr>
            <a:r>
              <a:rPr lang="it-IT" sz="1350" b="1" u="sng" dirty="0">
                <a:latin typeface="Times New Roman" panose="02020603050405020304" pitchFamily="18" charset="0"/>
                <a:cs typeface="Times New Roman" panose="02020603050405020304" pitchFamily="18" charset="0"/>
              </a:rPr>
              <a:t>le somme derivanti da ribassi d’asta</a:t>
            </a:r>
            <a:r>
              <a:rPr lang="it-IT" sz="1350" dirty="0">
                <a:latin typeface="Times New Roman" panose="02020603050405020304" pitchFamily="18" charset="0"/>
                <a:cs typeface="Times New Roman" panose="02020603050405020304" pitchFamily="18" charset="0"/>
              </a:rPr>
              <a:t>, se non ne è prevista una diversa destinazione dalle norme vigenti; </a:t>
            </a:r>
          </a:p>
          <a:p>
            <a:pPr marL="342900" indent="-342900" algn="just">
              <a:lnSpc>
                <a:spcPct val="125000"/>
              </a:lnSpc>
              <a:buAutoNum type="alphaLcParenR"/>
            </a:pPr>
            <a:endParaRPr lang="it-IT" sz="1350" dirty="0">
              <a:latin typeface="Times New Roman" panose="02020603050405020304" pitchFamily="18" charset="0"/>
              <a:cs typeface="Times New Roman" panose="02020603050405020304" pitchFamily="18" charset="0"/>
            </a:endParaRPr>
          </a:p>
          <a:p>
            <a:pPr marL="342900" indent="-342900" algn="just">
              <a:lnSpc>
                <a:spcPct val="125000"/>
              </a:lnSpc>
              <a:buAutoNum type="alphaLcParenR"/>
            </a:pPr>
            <a:r>
              <a:rPr lang="it-IT" sz="1350" b="1" u="sng" dirty="0">
                <a:latin typeface="Times New Roman" panose="02020603050405020304" pitchFamily="18" charset="0"/>
                <a:cs typeface="Times New Roman" panose="02020603050405020304" pitchFamily="18" charset="0"/>
              </a:rPr>
              <a:t>le somme disponibili relative ad altri interventi ultimati </a:t>
            </a:r>
            <a:r>
              <a:rPr lang="it-IT" sz="1350" dirty="0">
                <a:latin typeface="Times New Roman" panose="02020603050405020304" pitchFamily="18" charset="0"/>
                <a:cs typeface="Times New Roman" panose="02020603050405020304" pitchFamily="18" charset="0"/>
              </a:rPr>
              <a:t>di competenza della medesima stazione appaltante e per i quali siano stati eseguiti i relativi collaudi o emessi i certificati di regolare esecuzione, nel rispetto delle procedure contabili della spesa e nei limiti della residua spesa autorizzata disponibile. </a:t>
            </a:r>
            <a:endParaRPr lang="it-IT" sz="135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117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0630" y="283132"/>
            <a:ext cx="11728578" cy="6247864"/>
          </a:xfrm>
          <a:prstGeom prst="rect">
            <a:avLst/>
          </a:prstGeom>
        </p:spPr>
        <p:txBody>
          <a:bodyPr wrap="square">
            <a:spAutoFit/>
          </a:bodyPr>
          <a:lstStyle/>
          <a:p>
            <a:pPr algn="ctr"/>
            <a:r>
              <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LA REVISIONE PREZZI: il Decreto direttoriale MIT n.743 del 30.3.2026</a:t>
            </a:r>
          </a:p>
          <a:p>
            <a:pPr algn="ctr"/>
            <a:endParaRPr lang="it-IT"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Il Ministero delle infrastrutture e dei trasporti con Decreto direttoriale n.743 del 30.3.2026 ha adottato gli indici di costo delle lavorazioni individuati dall’Istat sulla base delle tipologie omogenee di lavorazioni (TOL) di cui alla tabella A dell’Allegato II.2bis del D.lgs. 36/23, utilizzabili per la determinazione dell’indice sintetico revisionale per i contratti di lavori. </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25000"/>
              </a:lnSpc>
              <a:buFont typeface="Wingdings" panose="05000000000000000000" pitchFamily="2" charset="2"/>
              <a:buChar char="Ø"/>
            </a:pPr>
            <a:r>
              <a:rPr lang="it-IT" sz="1400" dirty="0">
                <a:latin typeface="Times New Roman" panose="02020603050405020304" pitchFamily="18" charset="0"/>
                <a:ea typeface="Calibri" panose="020F0502020204030204" pitchFamily="34" charset="0"/>
                <a:cs typeface="Times New Roman" panose="02020603050405020304" pitchFamily="18" charset="0"/>
              </a:rPr>
              <a:t>Lo scorso 28 aprile Istat ha pubblicato sul proprio sito istituzionale gli Indici mensili di costo ed è pertanto ad ogni effetto operativo il nuovo sistema di calcolo della revisione prezzi basato non più sulla variazione dei 3 indici sintetici dei costi di costruzione sino ad oggi noti (fabbricato residenziale, capannone industriale, tronco stradale con tratto in galleria), ma su quelli da desumersi in applicazione dell’Allegato II bis al codice, secondo quanto previsto dalla norma transitoria contenuta nell’art. 16 dell’Allegato stesso, che recita:</a:t>
            </a:r>
          </a:p>
          <a:p>
            <a:pPr marL="285750" indent="-285750" algn="just">
              <a:lnSpc>
                <a:spcPct val="125000"/>
              </a:lnSpc>
              <a:buFont typeface="Wingdings" panose="05000000000000000000" pitchFamily="2" charset="2"/>
              <a:buChar char="Ø"/>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“1. Le disposizioni di cui al presente Allegato si applicano:</a:t>
            </a: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a) alle procedure di affidamento di contratti di lavori avviate a decorrere dalla data di pubblicazione del provvedimento di cui all‘articolo 60, comma 4, primo periodo, del codice;</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b) alle procedure di affidamento di contratti di servizi e forniture avviate a decorrere dalla data di entrata in vigore del presente Allegato.</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2. Alle procedure di affidamento di contratti di lavori avviate fino alla data di cui al comma 1, lettera a), continuano ad applicarsi, in via transitoria, le disposizioni dell‘articolo 60, comma 3, lettera a) e comma 4 del codice, nel testo vigente alla data del 1° luglio 2023.</a:t>
            </a:r>
          </a:p>
          <a:p>
            <a:pPr algn="just">
              <a:lnSpc>
                <a:spcPct val="125000"/>
              </a:lnSpc>
            </a:pPr>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25000"/>
              </a:lnSpc>
            </a:pPr>
            <a:r>
              <a:rPr lang="it-IT" sz="1400" dirty="0">
                <a:latin typeface="Times New Roman" panose="02020603050405020304" pitchFamily="18" charset="0"/>
                <a:ea typeface="Calibri" panose="020F0502020204030204" pitchFamily="34" charset="0"/>
                <a:cs typeface="Times New Roman" panose="02020603050405020304" pitchFamily="18" charset="0"/>
              </a:rPr>
              <a:t>3. A decorrere dalla data di cui al comma 1, lettera a), gli indici di costo pubblicati sul portale istituzionale dell‘ISTAT ai sensi dell‘articolo 60, comma 3, lettera a), e comma 4, del codice, nel testo vigente alla data del 1° luglio 2023, possono essere utilizzati solo a fini statistici.”</a:t>
            </a:r>
          </a:p>
          <a:p>
            <a:pPr algn="just"/>
            <a:endParaRPr lang="it-IT"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4013573"/>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2a9d16c-4811-4ec6-9e17-2a212d8d85a4">
      <Terms xmlns="http://schemas.microsoft.com/office/infopath/2007/PartnerControls"/>
    </lcf76f155ced4ddcb4097134ff3c332f>
    <TaxCatchAll xmlns="3bf2a714-0b89-4ec8-9c2d-009bca8e65a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1E33E059FB5A6C4096FD7926092CB1F4" ma:contentTypeVersion="11" ma:contentTypeDescription="Creare un nuovo documento." ma:contentTypeScope="" ma:versionID="f5fe27bc3001227ba737d7843799f13a">
  <xsd:schema xmlns:xsd="http://www.w3.org/2001/XMLSchema" xmlns:xs="http://www.w3.org/2001/XMLSchema" xmlns:p="http://schemas.microsoft.com/office/2006/metadata/properties" xmlns:ns2="42a9d16c-4811-4ec6-9e17-2a212d8d85a4" xmlns:ns3="3bf2a714-0b89-4ec8-9c2d-009bca8e65af" targetNamespace="http://schemas.microsoft.com/office/2006/metadata/properties" ma:root="true" ma:fieldsID="d78d4714781497ef998d8b849bae6601" ns2:_="" ns3:_="">
    <xsd:import namespace="42a9d16c-4811-4ec6-9e17-2a212d8d85a4"/>
    <xsd:import namespace="3bf2a714-0b89-4ec8-9c2d-009bca8e65a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9d16c-4811-4ec6-9e17-2a212d8d85a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Tag immagine" ma:readOnly="false" ma:fieldId="{5cf76f15-5ced-4ddc-b409-7134ff3c332f}" ma:taxonomyMulti="true" ma:sspId="3aa2e8c6-252e-4696-bacb-86c00a2bd23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bf2a714-0b89-4ec8-9c2d-009bca8e65a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03f0e9a-635a-4145-86b4-97488e7bed7b}" ma:internalName="TaxCatchAll" ma:showField="CatchAllData" ma:web="3bf2a714-0b89-4ec8-9c2d-009bca8e65a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072BAE-B52D-40EB-8215-9715593806C2}">
  <ds:schemaRefs>
    <ds:schemaRef ds:uri="http://schemas.microsoft.com/sharepoint/v3/contenttype/forms"/>
  </ds:schemaRefs>
</ds:datastoreItem>
</file>

<file path=customXml/itemProps2.xml><?xml version="1.0" encoding="utf-8"?>
<ds:datastoreItem xmlns:ds="http://schemas.openxmlformats.org/officeDocument/2006/customXml" ds:itemID="{1D16BA12-28D0-4C16-9103-73C14331ECCE}">
  <ds:schemaRefs>
    <ds:schemaRef ds:uri="http://purl.org/dc/dcmitype/"/>
    <ds:schemaRef ds:uri="http://purl.org/dc/elements/1.1/"/>
    <ds:schemaRef ds:uri="http://schemas.microsoft.com/office/2006/documentManagement/types"/>
    <ds:schemaRef ds:uri="http://purl.org/dc/terms/"/>
    <ds:schemaRef ds:uri="http://schemas.microsoft.com/office/infopath/2007/PartnerControls"/>
    <ds:schemaRef ds:uri="http://www.w3.org/XML/1998/namespace"/>
    <ds:schemaRef ds:uri="3bf2a714-0b89-4ec8-9c2d-009bca8e65af"/>
    <ds:schemaRef ds:uri="http://schemas.openxmlformats.org/package/2006/metadata/core-properties"/>
    <ds:schemaRef ds:uri="42a9d16c-4811-4ec6-9e17-2a212d8d85a4"/>
    <ds:schemaRef ds:uri="http://schemas.microsoft.com/office/2006/metadata/properties"/>
  </ds:schemaRefs>
</ds:datastoreItem>
</file>

<file path=customXml/itemProps3.xml><?xml version="1.0" encoding="utf-8"?>
<ds:datastoreItem xmlns:ds="http://schemas.openxmlformats.org/officeDocument/2006/customXml" ds:itemID="{1450C175-1524-411E-9FFF-8EA3F40959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9d16c-4811-4ec6-9e17-2a212d8d85a4"/>
    <ds:schemaRef ds:uri="3bf2a714-0b89-4ec8-9c2d-009bca8e65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12654</Words>
  <Application>Microsoft Office PowerPoint</Application>
  <PresentationFormat>Widescreen</PresentationFormat>
  <Paragraphs>484</Paragraphs>
  <Slides>39</Slides>
  <Notes>2</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39</vt:i4>
      </vt:variant>
    </vt:vector>
  </HeadingPairs>
  <TitlesOfParts>
    <vt:vector size="46" baseType="lpstr">
      <vt:lpstr>Aptos</vt:lpstr>
      <vt:lpstr>Arial</vt:lpstr>
      <vt:lpstr>Bell MT</vt:lpstr>
      <vt:lpstr>Neue Haas Grotesk Text Pro</vt:lpstr>
      <vt:lpstr>Times New Roman</vt:lpstr>
      <vt:lpstr>Wingdings</vt:lpstr>
      <vt:lpstr>VanillaVTI</vt:lpstr>
      <vt:lpstr>LA GESTIONE DELLE CRITICITA’ DELL’APPALTO DI LAVORI PUBBLICI IN FASE DI ESECUZIONE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GESTIONE DEGLI APPALTI E LA PROMOZIONE DELL’INTEGRITÀ PUBBLICA</dc:title>
  <dc:creator>Chiara Corbani</dc:creator>
  <cp:lastModifiedBy>Posta</cp:lastModifiedBy>
  <cp:revision>251</cp:revision>
  <dcterms:created xsi:type="dcterms:W3CDTF">2025-10-07T07:17:43Z</dcterms:created>
  <dcterms:modified xsi:type="dcterms:W3CDTF">2026-05-07T19:28:21Z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0x0101001E33E059FB5A6C4096FD7926092CB1F4</vt:lpwstr>
  </property>
</Properties>
</file>